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8"/>
  </p:notesMasterIdLst>
  <p:sldIdLst>
    <p:sldId id="256" r:id="rId4"/>
    <p:sldId id="301" r:id="rId5"/>
    <p:sldId id="309" r:id="rId6"/>
    <p:sldId id="274" r:id="rId7"/>
    <p:sldId id="262" r:id="rId8"/>
    <p:sldId id="310" r:id="rId9"/>
    <p:sldId id="311" r:id="rId10"/>
    <p:sldId id="290" r:id="rId11"/>
    <p:sldId id="285" r:id="rId12"/>
    <p:sldId id="314" r:id="rId13"/>
    <p:sldId id="277" r:id="rId14"/>
    <p:sldId id="308" r:id="rId15"/>
    <p:sldId id="286" r:id="rId16"/>
    <p:sldId id="3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187"/>
    <a:srgbClr val="D883FF"/>
    <a:srgbClr val="55296D"/>
    <a:srgbClr val="A069B8"/>
    <a:srgbClr val="EEE3F9"/>
    <a:srgbClr val="CBABDA"/>
    <a:srgbClr val="CBABD9"/>
    <a:srgbClr val="4A1466"/>
    <a:srgbClr val="A06AB8"/>
    <a:srgbClr val="59266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75374"/>
  </p:normalViewPr>
  <p:slideViewPr>
    <p:cSldViewPr snapToGrid="0">
      <p:cViewPr varScale="1">
        <p:scale>
          <a:sx n="64" d="100"/>
          <a:sy n="64" d="100"/>
        </p:scale>
        <p:origin x="1872" y="27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A1617-2FB3-498B-9049-018081E95DBA}" type="datetimeFigureOut">
              <a:rPr lang="en-AU" smtClean="0"/>
              <a:t>27/01/2026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47096-F7A8-4B8F-8356-9E3DDF666DFA}" type="slidenum">
              <a:rPr lang="en-AU" smtClean="0"/>
              <a:t>‹#›</a:t>
            </a:fld>
            <a:endParaRPr lang="en-AU"/>
          </a:p>
        </p:txBody>
      </p:sp>
    </p:spTree>
    <p:extLst>
      <p:ext uri="{BB962C8B-B14F-4D97-AF65-F5344CB8AC3E}">
        <p14:creationId xmlns:p14="http://schemas.microsoft.com/office/powerpoint/2010/main" val="352178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My name is Tanya Farrell and </a:t>
            </a:r>
            <a:r>
              <a:rPr lang="en-AU" sz="1200" kern="1200" dirty="0">
                <a:solidFill>
                  <a:schemeClr val="tx1"/>
                </a:solidFill>
                <a:effectLst/>
                <a:latin typeface="+mn-lt"/>
                <a:ea typeface="+mn-ea"/>
                <a:cs typeface="+mn-cs"/>
              </a:rPr>
              <a:t>I am one of the founders of the Australian and NZ Chapter of WELI.  This chapter has been established with the help of the North American WELI who were established a few years back by the Society of Paediatric Anaesthesiology. if you are watching this video, you will have been invited as either an advisor or a protege as part of our 2026 </a:t>
            </a:r>
            <a:r>
              <a:rPr lang="en-AU" sz="1200" kern="1200" dirty="0" err="1">
                <a:solidFill>
                  <a:schemeClr val="tx1"/>
                </a:solidFill>
                <a:effectLst/>
                <a:latin typeface="+mn-lt"/>
                <a:ea typeface="+mn-ea"/>
                <a:cs typeface="+mn-cs"/>
              </a:rPr>
              <a:t>Bookclub</a:t>
            </a:r>
            <a:r>
              <a:rPr lang="en-AU" sz="1200" kern="1200" dirty="0">
                <a:solidFill>
                  <a:schemeClr val="tx1"/>
                </a:solidFill>
                <a:effectLst/>
                <a:latin typeface="+mn-lt"/>
                <a:ea typeface="+mn-ea"/>
                <a:cs typeface="+mn-cs"/>
              </a:rPr>
              <a:t> series. The first one is on February 11, in the evening depending where you are, and you will receive an invitation along with resources to prepare for the session.  </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1</a:t>
            </a:fld>
            <a:endParaRPr lang="en-AU"/>
          </a:p>
        </p:txBody>
      </p:sp>
    </p:spTree>
    <p:extLst>
      <p:ext uri="{BB962C8B-B14F-4D97-AF65-F5344CB8AC3E}">
        <p14:creationId xmlns:p14="http://schemas.microsoft.com/office/powerpoint/2010/main" val="241228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D8C77-7725-B881-8F23-D4B5E846E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810B3-3DC0-A196-4B37-3129216EB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9F3D7-AFF3-2CD0-C3C5-33461C18D4B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idea or concept was probably first articulated in detail by Abraham </a:t>
            </a:r>
            <a:r>
              <a:rPr lang="en-US" sz="1200" kern="1200" dirty="0" err="1">
                <a:solidFill>
                  <a:schemeClr val="tx1"/>
                </a:solidFill>
                <a:effectLst/>
                <a:latin typeface="+mn-lt"/>
                <a:ea typeface="+mn-ea"/>
                <a:cs typeface="+mn-cs"/>
              </a:rPr>
              <a:t>Zaleznik</a:t>
            </a:r>
            <a:r>
              <a:rPr lang="en-US" sz="1200" kern="1200" dirty="0">
                <a:solidFill>
                  <a:schemeClr val="tx1"/>
                </a:solidFill>
                <a:effectLst/>
                <a:latin typeface="+mn-lt"/>
                <a:ea typeface="+mn-ea"/>
                <a:cs typeface="+mn-cs"/>
              </a:rPr>
              <a:t> in the 70’s in an article published in the Harvard Business Review.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that time, bigger corporations were quite focused on management aspects of doing business, and </a:t>
            </a:r>
            <a:r>
              <a:rPr lang="en-US" sz="1200" kern="1200" dirty="0" err="1">
                <a:solidFill>
                  <a:schemeClr val="tx1"/>
                </a:solidFill>
                <a:effectLst/>
                <a:latin typeface="+mn-lt"/>
                <a:ea typeface="+mn-ea"/>
                <a:cs typeface="+mn-cs"/>
              </a:rPr>
              <a:t>Zaleznik</a:t>
            </a:r>
            <a:r>
              <a:rPr lang="en-US" sz="1200" kern="1200" dirty="0">
                <a:solidFill>
                  <a:schemeClr val="tx1"/>
                </a:solidFill>
                <a:effectLst/>
                <a:latin typeface="+mn-lt"/>
                <a:ea typeface="+mn-ea"/>
                <a:cs typeface="+mn-cs"/>
              </a:rPr>
              <a:t> contended that in order to succeed sustainably over time in increasingly complex environments, companies needed to develop leadership capability alongside effective management, that is develop vision, take risks, drive transformation and embrace ambiguity.</a:t>
            </a:r>
          </a:p>
          <a:p>
            <a:endParaRPr lang="en-AU"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Zaleznik</a:t>
            </a:r>
            <a:r>
              <a:rPr lang="en-AU" sz="1200" kern="1200" dirty="0">
                <a:solidFill>
                  <a:schemeClr val="tx1"/>
                </a:solidFill>
                <a:effectLst/>
                <a:latin typeface="+mn-lt"/>
                <a:ea typeface="+mn-ea"/>
                <a:cs typeface="+mn-cs"/>
              </a:rPr>
              <a:t> contends that due to the fundamental differences in these two approaches, it is difficult to be both a manager and a leader.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Because managers focus on maintaining order and efficiency, emphasising processes, structure and control, relying on established methods and systems, while leaders tend to be more visionary who inspire and motivate people. They focus on creating change and driving innovation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Where managers tend to suppress emotions in favour of rational decision-making, leaders engage with emotions, using them to connect with team members and foster engagement.</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Managers typically avoid conflict, seeking to maintain stability, whereas leaders embrace conflict as a necessary part of growth and change, viewing it as an opportunity for development.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Managers usually work within established boundaries and prefer to make decisions based on data and control mechanisms. Leaders, on the other hand, thrive in ambiguity and are comfortable taking risks to pursue their vision.</a:t>
            </a:r>
          </a:p>
          <a:p>
            <a:r>
              <a:rPr lang="en-AU" sz="1200" kern="1200" dirty="0">
                <a:solidFill>
                  <a:schemeClr val="tx1"/>
                </a:solidFill>
                <a:effectLst/>
                <a:latin typeface="+mn-lt"/>
                <a:ea typeface="+mn-ea"/>
                <a:cs typeface="+mn-cs"/>
              </a:rPr>
              <a:t> </a:t>
            </a:r>
          </a:p>
          <a:p>
            <a:r>
              <a:rPr lang="en-AU" sz="1200" kern="1200" dirty="0" err="1">
                <a:solidFill>
                  <a:schemeClr val="tx1"/>
                </a:solidFill>
                <a:effectLst/>
                <a:latin typeface="+mn-lt"/>
                <a:ea typeface="+mn-ea"/>
                <a:cs typeface="+mn-cs"/>
              </a:rPr>
              <a:t>Zaleznik</a:t>
            </a:r>
            <a:r>
              <a:rPr lang="en-AU" sz="1200" kern="1200" dirty="0">
                <a:solidFill>
                  <a:schemeClr val="tx1"/>
                </a:solidFill>
                <a:effectLst/>
                <a:latin typeface="+mn-lt"/>
                <a:ea typeface="+mn-ea"/>
                <a:cs typeface="+mn-cs"/>
              </a:rPr>
              <a:t> argues that organizations need leaders to drive transformation and adapt to changing environments, as well as managers to ensure stability and that effective organizations require a balance of both managerial and leadership styles to navigate the complexities of their environments, but contended that these styles would reside in different people – for example, the CEO or top tier personnel would be more likely to be leaders, whereas, managers would be better suited at the execution end of the organisation. So, in the way that </a:t>
            </a:r>
            <a:r>
              <a:rPr lang="en-AU" sz="1200" kern="1200" dirty="0" err="1">
                <a:solidFill>
                  <a:schemeClr val="tx1"/>
                </a:solidFill>
                <a:effectLst/>
                <a:latin typeface="+mn-lt"/>
                <a:ea typeface="+mn-ea"/>
                <a:cs typeface="+mn-cs"/>
              </a:rPr>
              <a:t>Zaleznik</a:t>
            </a:r>
            <a:r>
              <a:rPr lang="en-AU" sz="1200" kern="1200" dirty="0">
                <a:solidFill>
                  <a:schemeClr val="tx1"/>
                </a:solidFill>
                <a:effectLst/>
                <a:latin typeface="+mn-lt"/>
                <a:ea typeface="+mn-ea"/>
                <a:cs typeface="+mn-cs"/>
              </a:rPr>
              <a:t> introduced the two paradigms it would have been unusual to see the leadership styles as he described in many places other than at the very tip of the organisation – in the CEO or close by in the c Suite.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But we know in complex healthcare environments, that leadership is required at all levels and that many clinicians, while needing to be good managers in order to cope from a day to day basis, will often have many leadership qualities as well as the experience and corporate knowledge to be able to exert these in healthcare organisations.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addition, there is this concept of ‘what got you here, won’t get you there…..’ (which is actually a book written by a leadership coach named Marshall Goldsmith, about understanding the habits and behaviours that might be holding you back on your leadership journey) but also refers to the group of skills and behaviours that have got you into management positions, will not necessarily serve you when a role calls for more vision or involves a greater level of risk and ambiguity.  It might be good to spend some time understanding what your natural tendencies are and developing those aspects that don’t come easily to you.</a:t>
            </a:r>
          </a:p>
          <a:p>
            <a:endParaRPr lang="en-US" dirty="0"/>
          </a:p>
        </p:txBody>
      </p:sp>
      <p:sp>
        <p:nvSpPr>
          <p:cNvPr id="4" name="Slide Number Placeholder 3">
            <a:extLst>
              <a:ext uri="{FF2B5EF4-FFF2-40B4-BE49-F238E27FC236}">
                <a16:creationId xmlns:a16="http://schemas.microsoft.com/office/drawing/2014/main" id="{AD7E8329-A651-D3A3-40E7-C309C19024B7}"/>
              </a:ext>
            </a:extLst>
          </p:cNvPr>
          <p:cNvSpPr>
            <a:spLocks noGrp="1"/>
          </p:cNvSpPr>
          <p:nvPr>
            <p:ph type="sldNum" sz="quarter" idx="5"/>
          </p:nvPr>
        </p:nvSpPr>
        <p:spPr/>
        <p:txBody>
          <a:bodyPr/>
          <a:lstStyle/>
          <a:p>
            <a:fld id="{F9047096-F7A8-4B8F-8356-9E3DDF666DFA}" type="slidenum">
              <a:rPr lang="en-AU" smtClean="0"/>
              <a:t>10</a:t>
            </a:fld>
            <a:endParaRPr lang="en-AU"/>
          </a:p>
        </p:txBody>
      </p:sp>
    </p:spTree>
    <p:extLst>
      <p:ext uri="{BB962C8B-B14F-4D97-AF65-F5344CB8AC3E}">
        <p14:creationId xmlns:p14="http://schemas.microsoft.com/office/powerpoint/2010/main" val="392911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Since then there has been much discussion about how the two inter-relate and this discourse is nicely summarised by Swanick who wrote a short succinct summary in the learning zone for BMJ leader in 2016, and which I’ll attach to the notes for this session. He has included this table adapted from some work by Northouse who talks about a balance whereby with good management skills one can produce order and consistency and developing or understanding aspects of leadership can help drive change, adaptation and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047096-F7A8-4B8F-8356-9E3DDF666DFA}" type="slidenum">
              <a:rPr lang="en-AU" smtClean="0"/>
              <a:t>11</a:t>
            </a:fld>
            <a:endParaRPr lang="en-AU"/>
          </a:p>
        </p:txBody>
      </p:sp>
    </p:spTree>
    <p:extLst>
      <p:ext uri="{BB962C8B-B14F-4D97-AF65-F5344CB8AC3E}">
        <p14:creationId xmlns:p14="http://schemas.microsoft.com/office/powerpoint/2010/main" val="259990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know that in reality the tasks of both the manager and the leader usually fall to the same people; both are important; organisations which are over managed but under led eventually lost any sense of spirit or purpose, while poorly managed organisations with strong charismatic leaders may soar temporarily only to crash shortly thereafter. The challenge requires the objective perspective of the manager as well as the brilliant flashes of vision and commitment wise leadership provides.</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12</a:t>
            </a:fld>
            <a:endParaRPr lang="en-AU"/>
          </a:p>
        </p:txBody>
      </p:sp>
    </p:spTree>
    <p:extLst>
      <p:ext uri="{BB962C8B-B14F-4D97-AF65-F5344CB8AC3E}">
        <p14:creationId xmlns:p14="http://schemas.microsoft.com/office/powerpoint/2010/main" val="16636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Fig 2 The Medical Leadership Competency Framework—©NHS Leadership</a:t>
            </a:r>
          </a:p>
          <a:p>
            <a:r>
              <a:rPr lang="en-AU" sz="1200" kern="1200" dirty="0">
                <a:solidFill>
                  <a:schemeClr val="tx1"/>
                </a:solidFill>
                <a:effectLst/>
                <a:latin typeface="+mn-lt"/>
                <a:ea typeface="+mn-ea"/>
                <a:cs typeface="+mn-cs"/>
              </a:rPr>
              <a:t>Academy and Academy of Medical Royal Colleges, 2010.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latin typeface="Helvetica" panose="020B0604020202020204" pitchFamily="2" charset="0"/>
              </a:rPr>
              <a:t>This is an example of what is required of clinicians in leadership roles within complex healthcare organisations. Its based on an NHS model which to be fair to them despite their problems have probably led the way in terms of documenting and developing frameworks for clinical leadership. As you can see, there are several qualities and skills required in order to achieve the defined objective, in this case, delivering the healthcare service. So now, in 2026, we really need to empower clinicians in leadership with knowledge and skills and insights that bring out both managerial aspects as well as leverage and develop leadership qualities.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latin typeface="Helvetica" panose="020B0604020202020204" pitchFamily="2" charset="0"/>
              </a:rPr>
              <a:t>So, I’ve very briefly introduced some ideas around the characteristics of managers and leaders, and talked about them as either inherent personality traits, or potentially skillsets that can be developed and exercised before touching on where we might find each within an organisation. I’d like you to take a brief moment to consider your own experiences. To prompt some of the thoughts on these ideas, I’m going to include a few questions along with the resources for you to consider and reflect upon, touching on the themes of management and leadership and we might use these to kick off some of the discussion when we meet.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Helvetica" panose="020B0604020202020204" pitchFamily="2" charset="0"/>
            </a:endParaRPr>
          </a:p>
        </p:txBody>
      </p:sp>
      <p:sp>
        <p:nvSpPr>
          <p:cNvPr id="4" name="Slide Number Placeholder 3"/>
          <p:cNvSpPr>
            <a:spLocks noGrp="1"/>
          </p:cNvSpPr>
          <p:nvPr>
            <p:ph type="sldNum" sz="quarter" idx="5"/>
          </p:nvPr>
        </p:nvSpPr>
        <p:spPr/>
        <p:txBody>
          <a:bodyPr/>
          <a:lstStyle/>
          <a:p>
            <a:fld id="{F9047096-F7A8-4B8F-8356-9E3DDF666DFA}" type="slidenum">
              <a:rPr lang="en-AU" smtClean="0"/>
              <a:t>13</a:t>
            </a:fld>
            <a:endParaRPr lang="en-AU"/>
          </a:p>
        </p:txBody>
      </p:sp>
    </p:spTree>
    <p:extLst>
      <p:ext uri="{BB962C8B-B14F-4D97-AF65-F5344CB8AC3E}">
        <p14:creationId xmlns:p14="http://schemas.microsoft.com/office/powerpoint/2010/main" val="4096474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then, please have a look at the resources, podcast link and worksheet with the questions – let us know if you have any problems and I’ll look forward to seeing you all on Feb 11!</a:t>
            </a: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14</a:t>
            </a:fld>
            <a:endParaRPr lang="en-AU"/>
          </a:p>
        </p:txBody>
      </p:sp>
    </p:spTree>
    <p:extLst>
      <p:ext uri="{BB962C8B-B14F-4D97-AF65-F5344CB8AC3E}">
        <p14:creationId xmlns:p14="http://schemas.microsoft.com/office/powerpoint/2010/main" val="185537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Drs Maryann Turner, and Assoc Prof Suzi Nou, helped establish the AUSNZ chapter with the help of WELI. We have the backing of ANZCA, the ASA and SPANZA, and some of you may have attended a workshop or breakfast sponsored by AUSNZ WELI at one of the ASMs.</a:t>
            </a:r>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2</a:t>
            </a:fld>
            <a:endParaRPr lang="en-AU"/>
          </a:p>
        </p:txBody>
      </p:sp>
    </p:spTree>
    <p:extLst>
      <p:ext uri="{BB962C8B-B14F-4D97-AF65-F5344CB8AC3E}">
        <p14:creationId xmlns:p14="http://schemas.microsoft.com/office/powerpoint/2010/main" val="289821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sessions have been orchestrated by our curriculum subcommittee, Drs Lia Freestone, and Alison Brereton, who have been with us from the beginning of the AUSNZWELI journey. We’ve all been working together to develop a program that will be accessible to as many of the protégé and advisors as possible, not be too onerous in terms of preparation, and hit the key messages along with a chance to expand networks and grow connections. It’s been an iterative process so far, and we’re keen to keep evolving according the needs of our members.</a:t>
            </a:r>
          </a:p>
        </p:txBody>
      </p:sp>
      <p:sp>
        <p:nvSpPr>
          <p:cNvPr id="4" name="Slide Number Placeholder 3"/>
          <p:cNvSpPr>
            <a:spLocks noGrp="1"/>
          </p:cNvSpPr>
          <p:nvPr>
            <p:ph type="sldNum" sz="quarter" idx="5"/>
          </p:nvPr>
        </p:nvSpPr>
        <p:spPr/>
        <p:txBody>
          <a:bodyPr/>
          <a:lstStyle/>
          <a:p>
            <a:fld id="{F9047096-F7A8-4B8F-8356-9E3DDF666DFA}" type="slidenum">
              <a:rPr lang="en-AU" smtClean="0"/>
              <a:t>3</a:t>
            </a:fld>
            <a:endParaRPr lang="en-AU"/>
          </a:p>
        </p:txBody>
      </p:sp>
    </p:spTree>
    <p:extLst>
      <p:ext uri="{BB962C8B-B14F-4D97-AF65-F5344CB8AC3E}">
        <p14:creationId xmlns:p14="http://schemas.microsoft.com/office/powerpoint/2010/main" val="289821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so that’s how we have landed on a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bookclub</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series as the primary vehicle for the program this year.  The first of which will take place on Feb 11 in an online format. These sessions will only be available to the dyads, that is, the protégé and advisors members of WELI. We are hoping these sessions provide a great platform for discussion and evolution of ideas based on leadership topic, and a chance to meet other anaesthetists who are looking to develop and refine their leadership skills. The sessions are designed to be interactive and centred around a topic of interest which will form the basis of discussion at our online meeting. Ahead of each session, we will provide some brief background and resources, in the form of a short video like this one, introducing some ideas on the topic, and some questions to initiate discussions at the online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4</a:t>
            </a:fld>
            <a:endParaRPr lang="en-AU"/>
          </a:p>
        </p:txBody>
      </p:sp>
    </p:spTree>
    <p:extLst>
      <p:ext uri="{BB962C8B-B14F-4D97-AF65-F5344CB8AC3E}">
        <p14:creationId xmlns:p14="http://schemas.microsoft.com/office/powerpoint/2010/main" val="319576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When we meet on Feb 11, we’ll provide a bit more context around the series along with some of the topics we hope to discuss further into the year, we’ll also spend a few minutes to develop a bit of a credo or some rules of engagement for the sessions, and so we’re hoping you guys will have some ideas about what you want from the sessions and how you want them to run. And then we’ll move onto the first topic for some discussion – that is, exploring the differences between management and leadership, understanding the skills and a little bit more about your own tendencies, and what might need some more development or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At the beginning of each online session, we will spend a few moments introducing ourselves to each other, and before we meet online for the first time,  I’d like to recommend a structured approach for introducing yourself developed by WELI friend and collaborator, Dr Andrea Wojnicki. Andrea is a communications expert based in Toronto who will be providing some of the content for our program this year. She has a brief podcast on this very topic, and I’ll attach a link to that in the notes that accompany this video, but its super simple, easy to remember, and very effective for allowing you to let go of some the stress that we sometimes find when we are asked to introduce ourselves, and we find ourselves madly trying to find something appropriate, professional sounding and witty and forget to listen to the others in the room as they introduce themselves. To summarise it here; </a:t>
            </a: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5</a:t>
            </a:fld>
            <a:endParaRPr lang="en-AU"/>
          </a:p>
        </p:txBody>
      </p:sp>
    </p:spTree>
    <p:extLst>
      <p:ext uri="{BB962C8B-B14F-4D97-AF65-F5344CB8AC3E}">
        <p14:creationId xmlns:p14="http://schemas.microsoft.com/office/powerpoint/2010/main" val="374388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elements, and they are deliberately easy to remember. the first is your name, followed by a brief statement centered on your past, role or experience, depending upon what the context is, and then something with regard to future goals or aspirations, or even just something forward facing. So for me that might sound something like; </a:t>
            </a:r>
          </a:p>
          <a:p>
            <a:r>
              <a:rPr lang="en-US" dirty="0"/>
              <a:t>Having a structure that is easy to remember makes it much easier for you to put a professional sounding introduction out into a room of people you might admire, or feel a little intimidated by, and clear some the mental space you would be otherwise take up with compiling something witty and clever so that you can listen, hear and take in what other people are saying during their own introductions.</a:t>
            </a:r>
          </a:p>
        </p:txBody>
      </p:sp>
      <p:sp>
        <p:nvSpPr>
          <p:cNvPr id="4" name="Slide Number Placeholder 3"/>
          <p:cNvSpPr>
            <a:spLocks noGrp="1"/>
          </p:cNvSpPr>
          <p:nvPr>
            <p:ph type="sldNum" sz="quarter" idx="5"/>
          </p:nvPr>
        </p:nvSpPr>
        <p:spPr/>
        <p:txBody>
          <a:bodyPr/>
          <a:lstStyle/>
          <a:p>
            <a:fld id="{F9047096-F7A8-4B8F-8356-9E3DDF666DFA}" type="slidenum">
              <a:rPr lang="en-AU" smtClean="0"/>
              <a:t>6</a:t>
            </a:fld>
            <a:endParaRPr lang="en-AU"/>
          </a:p>
        </p:txBody>
      </p:sp>
    </p:spTree>
    <p:extLst>
      <p:ext uri="{BB962C8B-B14F-4D97-AF65-F5344CB8AC3E}">
        <p14:creationId xmlns:p14="http://schemas.microsoft.com/office/powerpoint/2010/main" val="326304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762EB-81D0-9D3C-0A67-2E913D808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11493-F047-4CF5-80D2-7134A185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144AD-0C89-A191-0AB8-DD991952EE20}"/>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As I mentioned before, we will spend some time developing a credo for our sessions to ensure you are maximising the time your investing and everyone is clear on what we expect of each other. Some of the things you might think about ahead of our first session are</a:t>
            </a:r>
          </a:p>
          <a:p>
            <a:endParaRPr lang="en-US" dirty="0"/>
          </a:p>
        </p:txBody>
      </p:sp>
      <p:sp>
        <p:nvSpPr>
          <p:cNvPr id="4" name="Slide Number Placeholder 3">
            <a:extLst>
              <a:ext uri="{FF2B5EF4-FFF2-40B4-BE49-F238E27FC236}">
                <a16:creationId xmlns:a16="http://schemas.microsoft.com/office/drawing/2014/main" id="{58E832EE-21F2-5800-EE21-B4538B5C9045}"/>
              </a:ext>
            </a:extLst>
          </p:cNvPr>
          <p:cNvSpPr>
            <a:spLocks noGrp="1"/>
          </p:cNvSpPr>
          <p:nvPr>
            <p:ph type="sldNum" sz="quarter" idx="5"/>
          </p:nvPr>
        </p:nvSpPr>
        <p:spPr/>
        <p:txBody>
          <a:bodyPr/>
          <a:lstStyle/>
          <a:p>
            <a:fld id="{F9047096-F7A8-4B8F-8356-9E3DDF666DFA}" type="slidenum">
              <a:rPr lang="en-AU" smtClean="0"/>
              <a:t>7</a:t>
            </a:fld>
            <a:endParaRPr lang="en-AU"/>
          </a:p>
        </p:txBody>
      </p:sp>
    </p:spTree>
    <p:extLst>
      <p:ext uri="{BB962C8B-B14F-4D97-AF65-F5344CB8AC3E}">
        <p14:creationId xmlns:p14="http://schemas.microsoft.com/office/powerpoint/2010/main" val="207900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how to ensure that we encourage diverse opinions and active sharing of insights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Rules for communication, with particular emphasis on clarity and active listening</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we can maximise Engagement – e.g. would you like to see breakout rooms for small group discussion and interactive polls in our sessions together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Roles and responsibility for contributing to a positive environment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do we address conflict if it arises?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would you like to see confidentiality handled?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What should we expect of each other with regard to punctuality and preparedness, given we’re all pretty busy and have multiple balls in the air.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would you like to Use technology such as cameras, chat functions, and microphones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should we encourage collective learning and personal development throughout the series?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 would you like to channel feedback for the purpose of continuous improvement?</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9047096-F7A8-4B8F-8356-9E3DDF666DFA}" type="slidenum">
              <a:rPr lang="en-AU" smtClean="0"/>
              <a:t>8</a:t>
            </a:fld>
            <a:endParaRPr lang="en-AU"/>
          </a:p>
        </p:txBody>
      </p:sp>
    </p:spTree>
    <p:extLst>
      <p:ext uri="{BB962C8B-B14F-4D97-AF65-F5344CB8AC3E}">
        <p14:creationId xmlns:p14="http://schemas.microsoft.com/office/powerpoint/2010/main" val="268766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second part of the session will be exploring the differences between management and leadership. Many of you will have some experience in these areas and will have some great ideas, so I’m looking forward to sharing those with you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is a bit of a tendency to use the terms management and leadership interchangeably but it is well accepted in the current business and healthcare literature that there are key differences; although some would consider them a continuum or 2 sides to a coin, like Warren Beavis, a leadership expert, quoted here.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047096-F7A8-4B8F-8356-9E3DDF666DFA}" type="slidenum">
              <a:rPr lang="en-AU" smtClean="0"/>
              <a:t>9</a:t>
            </a:fld>
            <a:endParaRPr lang="en-AU"/>
          </a:p>
        </p:txBody>
      </p:sp>
    </p:spTree>
    <p:extLst>
      <p:ext uri="{BB962C8B-B14F-4D97-AF65-F5344CB8AC3E}">
        <p14:creationId xmlns:p14="http://schemas.microsoft.com/office/powerpoint/2010/main" val="244746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90B0-F0AD-8698-66EC-232FED4AE3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20A4E56-B195-2189-5FF3-18AAC147C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EFA5C5A-998E-2C7B-9CA4-69E373BFB700}"/>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A7B237BC-FCAD-3BC5-D74D-751304CB35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AB7AA9-51A6-92F7-FEB3-205A1AFBBE8A}"/>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202724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2890-A5DD-D594-50DC-F2D05B05580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B709B3-A5B1-3906-6EBA-5D1ED5957B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550C7E-979C-5E47-511A-5183C84B4040}"/>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DD6A47EA-1D45-4565-2C9F-CB2ECCFDEFE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4CDC5C-3E74-D9ED-C1D8-A2BA1CE544A9}"/>
              </a:ext>
            </a:extLst>
          </p:cNvPr>
          <p:cNvSpPr>
            <a:spLocks noGrp="1"/>
          </p:cNvSpPr>
          <p:nvPr>
            <p:ph type="sldNum" sz="quarter" idx="12"/>
          </p:nvPr>
        </p:nvSpPr>
        <p:spPr/>
        <p:txBody>
          <a:bodyPr/>
          <a:lstStyle/>
          <a:p>
            <a:fld id="{FE68632C-DD0C-478C-BB42-CDC64F3AD3F8}" type="slidenum">
              <a:rPr lang="en-AU" smtClean="0"/>
              <a:t>‹#›</a:t>
            </a:fld>
            <a:endParaRPr lang="en-AU"/>
          </a:p>
        </p:txBody>
      </p:sp>
    </p:spTree>
    <p:extLst>
      <p:ext uri="{BB962C8B-B14F-4D97-AF65-F5344CB8AC3E}">
        <p14:creationId xmlns:p14="http://schemas.microsoft.com/office/powerpoint/2010/main" val="221544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67109-07D6-1C8C-1033-05333135A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64EB48-5BA3-4082-4042-145B33149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4F053D-7998-EEAE-40F0-BDC92F1D891A}"/>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84A74FD5-4E7A-BB8B-C1D4-1FC5FABB7E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BF5ED7-B8BA-5CF7-E81D-25996494486B}"/>
              </a:ext>
            </a:extLst>
          </p:cNvPr>
          <p:cNvSpPr>
            <a:spLocks noGrp="1"/>
          </p:cNvSpPr>
          <p:nvPr>
            <p:ph type="sldNum" sz="quarter" idx="12"/>
          </p:nvPr>
        </p:nvSpPr>
        <p:spPr/>
        <p:txBody>
          <a:bodyPr/>
          <a:lstStyle/>
          <a:p>
            <a:fld id="{FE68632C-DD0C-478C-BB42-CDC64F3AD3F8}" type="slidenum">
              <a:rPr lang="en-AU" smtClean="0"/>
              <a:t>‹#›</a:t>
            </a:fld>
            <a:endParaRPr lang="en-AU"/>
          </a:p>
        </p:txBody>
      </p:sp>
    </p:spTree>
    <p:extLst>
      <p:ext uri="{BB962C8B-B14F-4D97-AF65-F5344CB8AC3E}">
        <p14:creationId xmlns:p14="http://schemas.microsoft.com/office/powerpoint/2010/main" val="46731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CA2D-7055-AC0C-45E4-C34C3440681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6B9C10C-6717-6343-D0EB-6A7D829A6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4E2809-879D-33E2-C28A-463AC90A0B6F}"/>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89AC76DC-A284-F876-3B3F-1DA648729D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C1029F-CBAF-C20D-B16A-47EAC304492E}"/>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87770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0F9B-1013-8379-6BE0-AB86F42FCE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201EA25-E233-58C1-2E13-9554348C1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65DD0F-89C6-BA56-EAEA-E71FC47987CE}"/>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2E066B3E-6D7A-4756-9970-F848C527DED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CAFD3C-8F2E-14BA-3B34-086AB7229743}"/>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117146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7F16-359A-B54D-26FD-AFF077FFA3B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504B7FE-584C-DF0C-A5FB-4406B00DF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55F89FF-B95A-D5B5-009F-12990E088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6E3A25F-9915-5393-8CF1-58B0C8A9465F}"/>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6" name="Footer Placeholder 5">
            <a:extLst>
              <a:ext uri="{FF2B5EF4-FFF2-40B4-BE49-F238E27FC236}">
                <a16:creationId xmlns:a16="http://schemas.microsoft.com/office/drawing/2014/main" id="{8775C969-1A4E-E23C-0104-4D2769B0EB7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F1C0562-D0E1-0166-908A-DF9458849720}"/>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379824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DE90-6E97-CBA9-2488-1F76C253FB0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471EF48-7FDF-D157-500C-7100AF70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543C2-91E7-97DA-D286-A198EFE38A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A52B11E-7FDF-9703-8E79-13AAA34D4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3231B-8F6A-CCD4-AF27-73122DC92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E39FEC2-DE69-43D1-C6AE-6FA0F52FC037}"/>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8" name="Footer Placeholder 7">
            <a:extLst>
              <a:ext uri="{FF2B5EF4-FFF2-40B4-BE49-F238E27FC236}">
                <a16:creationId xmlns:a16="http://schemas.microsoft.com/office/drawing/2014/main" id="{B863FBB1-33D0-B6A0-D459-C0F860ED48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B4DC83C-DC2A-A16F-35E3-B6E74E2B070F}"/>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191798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171B-A8E7-5D6F-7C51-C177C7023D5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34A6C5F-3171-F02A-A608-6332D45D7208}"/>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4" name="Footer Placeholder 3">
            <a:extLst>
              <a:ext uri="{FF2B5EF4-FFF2-40B4-BE49-F238E27FC236}">
                <a16:creationId xmlns:a16="http://schemas.microsoft.com/office/drawing/2014/main" id="{247852F0-FB41-8FEE-1157-BDDDF38BE3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B28C646-D205-C25D-37CC-F773375BA2AF}"/>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422587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59E8D-FB20-7078-91B9-34229B9ED8AB}"/>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3" name="Footer Placeholder 2">
            <a:extLst>
              <a:ext uri="{FF2B5EF4-FFF2-40B4-BE49-F238E27FC236}">
                <a16:creationId xmlns:a16="http://schemas.microsoft.com/office/drawing/2014/main" id="{3AA0479A-94A3-5663-716E-B44DAE8232D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89E7B6F-6B8C-93E6-6510-80BD222AD7C2}"/>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220864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7269-41AA-1B29-49D8-985492D0A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9A7DEC4-D0C5-26B5-CF40-F9CDC4C24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5289155-239F-11FB-BFFC-DAA61A622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05FB6-B18E-7C88-B12D-07D5FEB56C11}"/>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6" name="Footer Placeholder 5">
            <a:extLst>
              <a:ext uri="{FF2B5EF4-FFF2-40B4-BE49-F238E27FC236}">
                <a16:creationId xmlns:a16="http://schemas.microsoft.com/office/drawing/2014/main" id="{0FCCBC69-416E-2E08-532F-C3D2BA6D05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66485AC-C83F-F287-9C8A-8394D07B3F6A}"/>
              </a:ext>
            </a:extLst>
          </p:cNvPr>
          <p:cNvSpPr>
            <a:spLocks noGrp="1"/>
          </p:cNvSpPr>
          <p:nvPr>
            <p:ph type="sldNum" sz="quarter" idx="12"/>
          </p:nvPr>
        </p:nvSpPr>
        <p:spPr/>
        <p:txBody>
          <a:body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268070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A369-569E-760A-F71E-B3320ED34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BCD3EB4-4DBD-6D75-52DC-BDA60F18F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C90D5A8-1669-DE15-2E3F-4187F252E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06196-1198-D657-F9CF-2B53593D67AB}"/>
              </a:ext>
            </a:extLst>
          </p:cNvPr>
          <p:cNvSpPr>
            <a:spLocks noGrp="1"/>
          </p:cNvSpPr>
          <p:nvPr>
            <p:ph type="dt" sz="half" idx="10"/>
          </p:nvPr>
        </p:nvSpPr>
        <p:spPr/>
        <p:txBody>
          <a:bodyPr/>
          <a:lstStyle/>
          <a:p>
            <a:fld id="{C685B6D1-BBFF-484E-962B-E3F49640140E}" type="datetimeFigureOut">
              <a:rPr lang="en-AU" smtClean="0"/>
              <a:t>27/01/2026</a:t>
            </a:fld>
            <a:endParaRPr lang="en-AU"/>
          </a:p>
        </p:txBody>
      </p:sp>
      <p:sp>
        <p:nvSpPr>
          <p:cNvPr id="6" name="Footer Placeholder 5">
            <a:extLst>
              <a:ext uri="{FF2B5EF4-FFF2-40B4-BE49-F238E27FC236}">
                <a16:creationId xmlns:a16="http://schemas.microsoft.com/office/drawing/2014/main" id="{A7D191ED-2301-4EDE-E7EA-79D022F17AD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63FB89-8951-1EFA-CB2E-0A413CA26913}"/>
              </a:ext>
            </a:extLst>
          </p:cNvPr>
          <p:cNvSpPr>
            <a:spLocks noGrp="1"/>
          </p:cNvSpPr>
          <p:nvPr>
            <p:ph type="sldNum" sz="quarter" idx="12"/>
          </p:nvPr>
        </p:nvSpPr>
        <p:spPr/>
        <p:txBody>
          <a:bodyPr/>
          <a:lstStyle/>
          <a:p>
            <a:fld id="{FE68632C-DD0C-478C-BB42-CDC64F3AD3F8}" type="slidenum">
              <a:rPr lang="en-AU" smtClean="0"/>
              <a:t>‹#›</a:t>
            </a:fld>
            <a:endParaRPr lang="en-AU"/>
          </a:p>
        </p:txBody>
      </p:sp>
    </p:spTree>
    <p:extLst>
      <p:ext uri="{BB962C8B-B14F-4D97-AF65-F5344CB8AC3E}">
        <p14:creationId xmlns:p14="http://schemas.microsoft.com/office/powerpoint/2010/main" val="308851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EF48C6-7EB7-12D1-C860-473E5062D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38DF1F1-1318-5955-02C5-D9670EDEC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CCA849A-8AEE-15FA-77CE-8B3254504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5B6D1-BBFF-484E-962B-E3F49640140E}" type="datetimeFigureOut">
              <a:rPr lang="en-AU" smtClean="0"/>
              <a:t>27/01/2026</a:t>
            </a:fld>
            <a:endParaRPr lang="en-AU"/>
          </a:p>
        </p:txBody>
      </p:sp>
      <p:sp>
        <p:nvSpPr>
          <p:cNvPr id="5" name="Footer Placeholder 4">
            <a:extLst>
              <a:ext uri="{FF2B5EF4-FFF2-40B4-BE49-F238E27FC236}">
                <a16:creationId xmlns:a16="http://schemas.microsoft.com/office/drawing/2014/main" id="{A3F53DD7-4429-2A81-ACC2-58C9EAB32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9EDE68B-29EE-07B7-0C17-DF76826A0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dirty="0"/>
              <a:t>NSC23</a:t>
            </a:r>
          </a:p>
          <a:p>
            <a:r>
              <a:rPr lang="en-AU" dirty="0"/>
              <a:t>@</a:t>
            </a:r>
            <a:r>
              <a:rPr lang="en-AU" dirty="0" err="1"/>
              <a:t>snouzin</a:t>
            </a:r>
            <a:endParaRPr lang="en-AU" dirty="0"/>
          </a:p>
        </p:txBody>
      </p:sp>
    </p:spTree>
    <p:extLst>
      <p:ext uri="{BB962C8B-B14F-4D97-AF65-F5344CB8AC3E}">
        <p14:creationId xmlns:p14="http://schemas.microsoft.com/office/powerpoint/2010/main" val="1927292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3.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notesSlide" Target="../notesSlides/notesSlide2.xml"/><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5.pn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543C76C5-0CAE-70F6-E8BD-5F314A4806C4}"/>
              </a:ext>
            </a:extLst>
          </p:cNvPr>
          <p:cNvSpPr/>
          <p:nvPr/>
        </p:nvSpPr>
        <p:spPr>
          <a:xfrm rot="16200000">
            <a:off x="445892" y="-445892"/>
            <a:ext cx="6858000" cy="7749784"/>
          </a:xfrm>
          <a:prstGeom prst="flowChartDocument">
            <a:avLst/>
          </a:prstGeom>
          <a:solidFill>
            <a:srgbClr val="EE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78F7AA4A-427B-D2D2-152C-BBF3D8E68A75}"/>
              </a:ext>
            </a:extLst>
          </p:cNvPr>
          <p:cNvSpPr/>
          <p:nvPr/>
        </p:nvSpPr>
        <p:spPr>
          <a:xfrm>
            <a:off x="5578089" y="4027252"/>
            <a:ext cx="6613911" cy="1084880"/>
          </a:xfrm>
          <a:prstGeom prst="rect">
            <a:avLst/>
          </a:prstGeom>
          <a:solidFill>
            <a:srgbClr val="CB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0" name="illustration">
            <a:extLst>
              <a:ext uri="{FF2B5EF4-FFF2-40B4-BE49-F238E27FC236}">
                <a16:creationId xmlns:a16="http://schemas.microsoft.com/office/drawing/2014/main" id="{924395CC-0F14-BB1E-7944-95ABC6BCB0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009" y="674767"/>
            <a:ext cx="6842559" cy="5451913"/>
          </a:xfrm>
          <a:prstGeom prst="rect">
            <a:avLst/>
          </a:prstGeom>
        </p:spPr>
      </p:pic>
      <p:sp>
        <p:nvSpPr>
          <p:cNvPr id="13" name="Rectangle 12">
            <a:extLst>
              <a:ext uri="{FF2B5EF4-FFF2-40B4-BE49-F238E27FC236}">
                <a16:creationId xmlns:a16="http://schemas.microsoft.com/office/drawing/2014/main" id="{670D0295-E9A5-D6AC-2220-C4ABC085D436}"/>
              </a:ext>
            </a:extLst>
          </p:cNvPr>
          <p:cNvSpPr/>
          <p:nvPr/>
        </p:nvSpPr>
        <p:spPr>
          <a:xfrm>
            <a:off x="15496" y="5967046"/>
            <a:ext cx="12229213" cy="907871"/>
          </a:xfrm>
          <a:prstGeom prst="rect">
            <a:avLst/>
          </a:prstGeom>
          <a:solidFill>
            <a:srgbClr val="A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9" name="Logos">
            <a:extLst>
              <a:ext uri="{FF2B5EF4-FFF2-40B4-BE49-F238E27FC236}">
                <a16:creationId xmlns:a16="http://schemas.microsoft.com/office/drawing/2014/main" id="{9D1576B5-680D-FA43-88D5-F07200EEC2CE}"/>
              </a:ext>
            </a:extLst>
          </p:cNvPr>
          <p:cNvGrpSpPr/>
          <p:nvPr/>
        </p:nvGrpSpPr>
        <p:grpSpPr>
          <a:xfrm>
            <a:off x="3546125" y="6095960"/>
            <a:ext cx="5099751" cy="616511"/>
            <a:chOff x="3313921" y="6107989"/>
            <a:chExt cx="5099751" cy="616511"/>
          </a:xfrm>
        </p:grpSpPr>
        <p:pic>
          <p:nvPicPr>
            <p:cNvPr id="31" name="Picture 30">
              <a:extLst>
                <a:ext uri="{FF2B5EF4-FFF2-40B4-BE49-F238E27FC236}">
                  <a16:creationId xmlns:a16="http://schemas.microsoft.com/office/drawing/2014/main" id="{A8974E0D-420D-6983-791B-79EF0BC275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4072" y="6107989"/>
              <a:ext cx="439600" cy="616511"/>
            </a:xfrm>
            <a:prstGeom prst="rect">
              <a:avLst/>
            </a:prstGeom>
          </p:spPr>
        </p:pic>
        <p:pic>
          <p:nvPicPr>
            <p:cNvPr id="33" name="Picture 32">
              <a:extLst>
                <a:ext uri="{FF2B5EF4-FFF2-40B4-BE49-F238E27FC236}">
                  <a16:creationId xmlns:a16="http://schemas.microsoft.com/office/drawing/2014/main" id="{09E82D78-28F3-DCAC-5B40-E803ED6505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13921" y="6155627"/>
              <a:ext cx="1605319" cy="528581"/>
            </a:xfrm>
            <a:prstGeom prst="rect">
              <a:avLst/>
            </a:prstGeom>
          </p:spPr>
        </p:pic>
        <p:pic>
          <p:nvPicPr>
            <p:cNvPr id="37" name="Picture 36">
              <a:extLst>
                <a:ext uri="{FF2B5EF4-FFF2-40B4-BE49-F238E27FC236}">
                  <a16:creationId xmlns:a16="http://schemas.microsoft.com/office/drawing/2014/main" id="{0D8F757E-2651-D15B-2084-2FD1F0D5CA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57850" y="6155627"/>
              <a:ext cx="1577612" cy="528581"/>
            </a:xfrm>
            <a:prstGeom prst="rect">
              <a:avLst/>
            </a:prstGeom>
          </p:spPr>
        </p:pic>
      </p:grpSp>
      <p:grpSp>
        <p:nvGrpSpPr>
          <p:cNvPr id="51" name="Date">
            <a:extLst>
              <a:ext uri="{FF2B5EF4-FFF2-40B4-BE49-F238E27FC236}">
                <a16:creationId xmlns:a16="http://schemas.microsoft.com/office/drawing/2014/main" id="{88CB3F16-CD89-74E2-E5BF-2055BB01FE18}"/>
              </a:ext>
            </a:extLst>
          </p:cNvPr>
          <p:cNvGrpSpPr/>
          <p:nvPr/>
        </p:nvGrpSpPr>
        <p:grpSpPr>
          <a:xfrm>
            <a:off x="6741917" y="5316711"/>
            <a:ext cx="2222732" cy="464514"/>
            <a:chOff x="6741917" y="5316711"/>
            <a:chExt cx="2222732" cy="464514"/>
          </a:xfrm>
        </p:grpSpPr>
        <p:pic>
          <p:nvPicPr>
            <p:cNvPr id="43" name="Picture 42">
              <a:extLst>
                <a:ext uri="{FF2B5EF4-FFF2-40B4-BE49-F238E27FC236}">
                  <a16:creationId xmlns:a16="http://schemas.microsoft.com/office/drawing/2014/main" id="{4263EB83-8347-3BB7-8567-F114CAE3F2D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41917" y="5353637"/>
              <a:ext cx="408829" cy="408829"/>
            </a:xfrm>
            <a:prstGeom prst="rect">
              <a:avLst/>
            </a:prstGeom>
            <a:noFill/>
          </p:spPr>
        </p:pic>
        <p:sp>
          <p:nvSpPr>
            <p:cNvPr id="46" name="Subtitle 2">
              <a:extLst>
                <a:ext uri="{FF2B5EF4-FFF2-40B4-BE49-F238E27FC236}">
                  <a16:creationId xmlns:a16="http://schemas.microsoft.com/office/drawing/2014/main" id="{22A06B34-8E30-550D-BDE2-7058E0953771}"/>
                </a:ext>
              </a:extLst>
            </p:cNvPr>
            <p:cNvSpPr txBox="1">
              <a:spLocks/>
            </p:cNvSpPr>
            <p:nvPr/>
          </p:nvSpPr>
          <p:spPr>
            <a:xfrm>
              <a:off x="7150746" y="5407931"/>
              <a:ext cx="1813903" cy="2633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300" dirty="0">
                  <a:solidFill>
                    <a:srgbClr val="A069B8"/>
                  </a:solidFill>
                  <a:latin typeface="Helvetica" panose="020B0604020202020204" pitchFamily="2" charset="0"/>
                </a:rPr>
                <a:t>11</a:t>
              </a:r>
              <a:r>
                <a:rPr lang="en-GB" sz="1300" baseline="30000" dirty="0">
                  <a:solidFill>
                    <a:srgbClr val="A069B8"/>
                  </a:solidFill>
                  <a:latin typeface="Helvetica" panose="020B0604020202020204" pitchFamily="2" charset="0"/>
                </a:rPr>
                <a:t>th</a:t>
              </a:r>
              <a:r>
                <a:rPr lang="en-GB" sz="1300" dirty="0">
                  <a:solidFill>
                    <a:srgbClr val="A069B8"/>
                  </a:solidFill>
                  <a:latin typeface="Helvetica" panose="020B0604020202020204" pitchFamily="2" charset="0"/>
                </a:rPr>
                <a:t> February 2026</a:t>
              </a:r>
              <a:endParaRPr lang="en-AU" sz="1300" dirty="0">
                <a:solidFill>
                  <a:srgbClr val="A069B8"/>
                </a:solidFill>
                <a:latin typeface="Helvetica" panose="020B0604020202020204" pitchFamily="2" charset="0"/>
              </a:endParaRPr>
            </a:p>
          </p:txBody>
        </p:sp>
        <p:sp>
          <p:nvSpPr>
            <p:cNvPr id="48" name="Subtitle 2">
              <a:extLst>
                <a:ext uri="{FF2B5EF4-FFF2-40B4-BE49-F238E27FC236}">
                  <a16:creationId xmlns:a16="http://schemas.microsoft.com/office/drawing/2014/main" id="{47F02CA0-73F7-8171-D020-C9D6D82F1FE0}"/>
                </a:ext>
              </a:extLst>
            </p:cNvPr>
            <p:cNvSpPr txBox="1">
              <a:spLocks/>
            </p:cNvSpPr>
            <p:nvPr/>
          </p:nvSpPr>
          <p:spPr>
            <a:xfrm>
              <a:off x="7147279" y="5316711"/>
              <a:ext cx="1661503" cy="4645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sz="1300" dirty="0">
                <a:solidFill>
                  <a:srgbClr val="A069B8"/>
                </a:solidFill>
                <a:latin typeface="Helvetica" panose="020B0604020202020204" pitchFamily="2" charset="0"/>
              </a:endParaRPr>
            </a:p>
          </p:txBody>
        </p:sp>
      </p:grpSp>
      <p:grpSp>
        <p:nvGrpSpPr>
          <p:cNvPr id="52" name="Location">
            <a:extLst>
              <a:ext uri="{FF2B5EF4-FFF2-40B4-BE49-F238E27FC236}">
                <a16:creationId xmlns:a16="http://schemas.microsoft.com/office/drawing/2014/main" id="{223212FB-7E58-72EC-AEA7-2602A8540A63}"/>
              </a:ext>
            </a:extLst>
          </p:cNvPr>
          <p:cNvGrpSpPr/>
          <p:nvPr/>
        </p:nvGrpSpPr>
        <p:grpSpPr>
          <a:xfrm>
            <a:off x="9068234" y="5285237"/>
            <a:ext cx="3428566" cy="514155"/>
            <a:chOff x="9068234" y="5285237"/>
            <a:chExt cx="3428566" cy="514155"/>
          </a:xfrm>
        </p:grpSpPr>
        <p:pic>
          <p:nvPicPr>
            <p:cNvPr id="45" name="Picture 44">
              <a:extLst>
                <a:ext uri="{FF2B5EF4-FFF2-40B4-BE49-F238E27FC236}">
                  <a16:creationId xmlns:a16="http://schemas.microsoft.com/office/drawing/2014/main" id="{72B2DE66-A4AB-0873-301A-2AF23F877A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68234" y="5285237"/>
              <a:ext cx="497829" cy="497829"/>
            </a:xfrm>
            <a:prstGeom prst="rect">
              <a:avLst/>
            </a:prstGeom>
          </p:spPr>
        </p:pic>
        <p:sp>
          <p:nvSpPr>
            <p:cNvPr id="49" name="Subtitle 2">
              <a:extLst>
                <a:ext uri="{FF2B5EF4-FFF2-40B4-BE49-F238E27FC236}">
                  <a16:creationId xmlns:a16="http://schemas.microsoft.com/office/drawing/2014/main" id="{7842F9AC-720D-3312-3CF2-CE442F194A20}"/>
                </a:ext>
              </a:extLst>
            </p:cNvPr>
            <p:cNvSpPr txBox="1">
              <a:spLocks/>
            </p:cNvSpPr>
            <p:nvPr/>
          </p:nvSpPr>
          <p:spPr>
            <a:xfrm>
              <a:off x="9566063" y="5536077"/>
              <a:ext cx="2549737" cy="2633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AU" sz="1300" dirty="0">
                <a:solidFill>
                  <a:srgbClr val="A069B8"/>
                </a:solidFill>
                <a:latin typeface="Helvetica" panose="020B0604020202020204" pitchFamily="2" charset="0"/>
              </a:endParaRPr>
            </a:p>
          </p:txBody>
        </p:sp>
        <p:sp>
          <p:nvSpPr>
            <p:cNvPr id="50" name="Subtitle 2">
              <a:extLst>
                <a:ext uri="{FF2B5EF4-FFF2-40B4-BE49-F238E27FC236}">
                  <a16:creationId xmlns:a16="http://schemas.microsoft.com/office/drawing/2014/main" id="{09F11BC1-F315-E9C4-186E-7AD32D7B16B2}"/>
                </a:ext>
              </a:extLst>
            </p:cNvPr>
            <p:cNvSpPr txBox="1">
              <a:spLocks/>
            </p:cNvSpPr>
            <p:nvPr/>
          </p:nvSpPr>
          <p:spPr>
            <a:xfrm>
              <a:off x="9566063" y="5410544"/>
              <a:ext cx="2930737" cy="2537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300" dirty="0">
                  <a:solidFill>
                    <a:srgbClr val="A069B8"/>
                  </a:solidFill>
                  <a:latin typeface="Helvetica" panose="020B0604020202020204" pitchFamily="2" charset="0"/>
                </a:rPr>
                <a:t>Online</a:t>
              </a:r>
            </a:p>
          </p:txBody>
        </p:sp>
      </p:grpSp>
      <p:sp>
        <p:nvSpPr>
          <p:cNvPr id="2" name="Title">
            <a:extLst>
              <a:ext uri="{FF2B5EF4-FFF2-40B4-BE49-F238E27FC236}">
                <a16:creationId xmlns:a16="http://schemas.microsoft.com/office/drawing/2014/main" id="{C3888CBE-B324-8E61-73C3-28329B9B7C2A}"/>
              </a:ext>
            </a:extLst>
          </p:cNvPr>
          <p:cNvSpPr>
            <a:spLocks noGrp="1"/>
          </p:cNvSpPr>
          <p:nvPr>
            <p:ph type="ctrTitle"/>
          </p:nvPr>
        </p:nvSpPr>
        <p:spPr>
          <a:xfrm>
            <a:off x="6230383" y="731320"/>
            <a:ext cx="5885417" cy="3695878"/>
          </a:xfrm>
        </p:spPr>
        <p:txBody>
          <a:bodyPr anchor="ctr">
            <a:noAutofit/>
          </a:bodyPr>
          <a:lstStyle/>
          <a:p>
            <a:pPr algn="l">
              <a:lnSpc>
                <a:spcPct val="100000"/>
              </a:lnSpc>
            </a:pPr>
            <a:r>
              <a:rPr lang="en-GB" sz="5000" b="1" dirty="0">
                <a:solidFill>
                  <a:srgbClr val="A069B8"/>
                </a:solidFill>
                <a:latin typeface="Helvetica" panose="020B0604020202020204" pitchFamily="2" charset="0"/>
                <a:ea typeface="Roboto" panose="02000000000000000000" pitchFamily="2" charset="0"/>
              </a:rPr>
              <a:t>AUSNZ Women’s </a:t>
            </a:r>
            <a:r>
              <a:rPr lang="en-GB" sz="5000" b="1" dirty="0">
                <a:solidFill>
                  <a:srgbClr val="59266E"/>
                </a:solidFill>
                <a:latin typeface="Helvetica" panose="020B0604020202020204" pitchFamily="2" charset="0"/>
                <a:ea typeface="Roboto" panose="02000000000000000000" pitchFamily="2" charset="0"/>
              </a:rPr>
              <a:t>Empowerment</a:t>
            </a:r>
            <a:br>
              <a:rPr lang="en-GB" sz="5000" b="1" dirty="0">
                <a:solidFill>
                  <a:srgbClr val="A069B8"/>
                </a:solidFill>
                <a:latin typeface="Helvetica" panose="020B0604020202020204" pitchFamily="2" charset="0"/>
                <a:ea typeface="Roboto" panose="02000000000000000000" pitchFamily="2" charset="0"/>
              </a:rPr>
            </a:br>
            <a:r>
              <a:rPr lang="en-GB" sz="5000" b="1" dirty="0">
                <a:solidFill>
                  <a:srgbClr val="59266E"/>
                </a:solidFill>
                <a:latin typeface="Helvetica" panose="020B0604020202020204" pitchFamily="2" charset="0"/>
                <a:ea typeface="Roboto" panose="02000000000000000000" pitchFamily="2" charset="0"/>
              </a:rPr>
              <a:t>in </a:t>
            </a:r>
            <a:r>
              <a:rPr lang="en-GB" sz="5000" b="1" dirty="0">
                <a:solidFill>
                  <a:srgbClr val="A069B8"/>
                </a:solidFill>
                <a:latin typeface="Helvetica" panose="020B0604020202020204" pitchFamily="2" charset="0"/>
                <a:ea typeface="Roboto" panose="02000000000000000000" pitchFamily="2" charset="0"/>
              </a:rPr>
              <a:t>Leadership</a:t>
            </a:r>
            <a:r>
              <a:rPr lang="en-GB" sz="5000" b="1" dirty="0">
                <a:solidFill>
                  <a:srgbClr val="59266E"/>
                </a:solidFill>
                <a:latin typeface="Helvetica" panose="020B0604020202020204" pitchFamily="2" charset="0"/>
                <a:ea typeface="Roboto" panose="02000000000000000000" pitchFamily="2" charset="0"/>
              </a:rPr>
              <a:t> </a:t>
            </a:r>
            <a:br>
              <a:rPr lang="en-GB" sz="5000" b="1" dirty="0">
                <a:solidFill>
                  <a:srgbClr val="59266E"/>
                </a:solidFill>
                <a:latin typeface="Helvetica" panose="020B0604020202020204" pitchFamily="2" charset="0"/>
                <a:ea typeface="Roboto" panose="02000000000000000000" pitchFamily="2" charset="0"/>
              </a:rPr>
            </a:br>
            <a:r>
              <a:rPr lang="en-GB" sz="4000" b="1" dirty="0">
                <a:solidFill>
                  <a:srgbClr val="59266E"/>
                </a:solidFill>
                <a:latin typeface="Helvetica" panose="020B0604020202020204" pitchFamily="2" charset="0"/>
                <a:ea typeface="Roboto" panose="02000000000000000000" pitchFamily="2" charset="0"/>
              </a:rPr>
              <a:t>2026 </a:t>
            </a:r>
            <a:r>
              <a:rPr lang="en-GB" sz="4000" b="1" dirty="0" err="1">
                <a:solidFill>
                  <a:srgbClr val="59266E"/>
                </a:solidFill>
                <a:latin typeface="Helvetica" panose="020B0604020202020204" pitchFamily="2" charset="0"/>
                <a:ea typeface="Roboto" panose="02000000000000000000" pitchFamily="2" charset="0"/>
              </a:rPr>
              <a:t>Bookclub</a:t>
            </a:r>
            <a:r>
              <a:rPr lang="en-GB" sz="4000" b="1" dirty="0">
                <a:solidFill>
                  <a:srgbClr val="59266E"/>
                </a:solidFill>
                <a:latin typeface="Helvetica" panose="020B0604020202020204" pitchFamily="2" charset="0"/>
                <a:ea typeface="Roboto" panose="02000000000000000000" pitchFamily="2" charset="0"/>
              </a:rPr>
              <a:t> series</a:t>
            </a:r>
            <a:endParaRPr lang="en-AU" sz="4000" b="1" dirty="0">
              <a:solidFill>
                <a:srgbClr val="59266E"/>
              </a:solidFill>
              <a:latin typeface="Helvetica" panose="020B0604020202020204" pitchFamily="2" charset="0"/>
              <a:ea typeface="Roboto" panose="02000000000000000000" pitchFamily="2" charset="0"/>
            </a:endParaRPr>
          </a:p>
        </p:txBody>
      </p:sp>
      <p:sp>
        <p:nvSpPr>
          <p:cNvPr id="3" name="by Suzi">
            <a:extLst>
              <a:ext uri="{FF2B5EF4-FFF2-40B4-BE49-F238E27FC236}">
                <a16:creationId xmlns:a16="http://schemas.microsoft.com/office/drawing/2014/main" id="{2AA87A41-4565-CCDF-A70C-4B4D29FFC28E}"/>
              </a:ext>
            </a:extLst>
          </p:cNvPr>
          <p:cNvSpPr>
            <a:spLocks noGrp="1"/>
          </p:cNvSpPr>
          <p:nvPr>
            <p:ph type="subTitle" idx="1"/>
          </p:nvPr>
        </p:nvSpPr>
        <p:spPr>
          <a:xfrm>
            <a:off x="6627723" y="4427199"/>
            <a:ext cx="5208770" cy="603144"/>
          </a:xfrm>
        </p:spPr>
        <p:txBody>
          <a:bodyPr>
            <a:noAutofit/>
          </a:bodyPr>
          <a:lstStyle/>
          <a:p>
            <a:pPr algn="l"/>
            <a:r>
              <a:rPr lang="en-GB" sz="1400" dirty="0">
                <a:solidFill>
                  <a:schemeClr val="bg1"/>
                </a:solidFill>
                <a:latin typeface="Helvetica" panose="020B0604020202020204" pitchFamily="2" charset="0"/>
              </a:rPr>
              <a:t>Drs Tanya Farrell, Maryann Turner, Lia Freestone </a:t>
            </a:r>
          </a:p>
          <a:p>
            <a:pPr algn="l"/>
            <a:r>
              <a:rPr lang="en-GB" sz="1400" dirty="0">
                <a:solidFill>
                  <a:schemeClr val="bg1"/>
                </a:solidFill>
                <a:latin typeface="Helvetica" panose="020B0604020202020204" pitchFamily="2" charset="0"/>
              </a:rPr>
              <a:t>and  Alison Brereton as well as A/Prof Suzi Nou</a:t>
            </a:r>
            <a:endParaRPr lang="en-AU" sz="1400" dirty="0">
              <a:solidFill>
                <a:schemeClr val="bg1"/>
              </a:solidFill>
              <a:latin typeface="Helvetica" panose="020B0604020202020204" pitchFamily="2" charset="0"/>
            </a:endParaRPr>
          </a:p>
          <a:p>
            <a:pPr algn="l"/>
            <a:endParaRPr lang="en-GB" sz="1400" dirty="0">
              <a:solidFill>
                <a:schemeClr val="bg1"/>
              </a:solidFill>
              <a:latin typeface="Helvetica" panose="020B0604020202020204" pitchFamily="2" charset="0"/>
            </a:endParaRPr>
          </a:p>
        </p:txBody>
      </p:sp>
      <p:pic>
        <p:nvPicPr>
          <p:cNvPr id="6" name="Video 5">
            <a:extLst>
              <a:ext uri="{FF2B5EF4-FFF2-40B4-BE49-F238E27FC236}">
                <a16:creationId xmlns:a16="http://schemas.microsoft.com/office/drawing/2014/main" id="{54705A0C-2B71-D24D-5E31-AFCCBC973F5E}"/>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484632" y="4315968"/>
            <a:ext cx="2057400" cy="2057400"/>
          </a:xfrm>
          <a:prstGeom prst="ellipse">
            <a:avLst/>
          </a:prstGeom>
        </p:spPr>
      </p:pic>
    </p:spTree>
    <p:extLst>
      <p:ext uri="{BB962C8B-B14F-4D97-AF65-F5344CB8AC3E}">
        <p14:creationId xmlns:p14="http://schemas.microsoft.com/office/powerpoint/2010/main" val="2326549941"/>
      </p:ext>
    </p:extLst>
  </p:cSld>
  <p:clrMapOvr>
    <a:masterClrMapping/>
  </p:clrMapOvr>
  <mc:AlternateContent xmlns:mc="http://schemas.openxmlformats.org/markup-compatibility/2006" xmlns:p14="http://schemas.microsoft.com/office/powerpoint/2010/main">
    <mc:Choice Requires="p14">
      <p:transition spd="slow" p14:dur="2000" advTm="38733"/>
    </mc:Choice>
    <mc:Fallback xmlns="">
      <p:transition spd="slow" advTm="3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832F-FB3D-6A4B-2D27-CA2D5F96170A}"/>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97F7802-584A-773B-D051-782FEF74B1C7}"/>
              </a:ext>
            </a:extLst>
          </p:cNvPr>
          <p:cNvSpPr/>
          <p:nvPr/>
        </p:nvSpPr>
        <p:spPr>
          <a:xfrm>
            <a:off x="6096000" y="1953131"/>
            <a:ext cx="5357932" cy="4508124"/>
          </a:xfrm>
          <a:prstGeom prst="roundRect">
            <a:avLst/>
          </a:prstGeom>
          <a:solidFill>
            <a:srgbClr val="EEE3F9">
              <a:alpha val="6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i="1" dirty="0">
                <a:solidFill>
                  <a:srgbClr val="55296D"/>
                </a:solidFill>
              </a:rPr>
              <a:t>Leaders</a:t>
            </a:r>
          </a:p>
        </p:txBody>
      </p:sp>
      <p:sp>
        <p:nvSpPr>
          <p:cNvPr id="6" name="Rectangle: Rounded Corners 5">
            <a:extLst>
              <a:ext uri="{FF2B5EF4-FFF2-40B4-BE49-F238E27FC236}">
                <a16:creationId xmlns:a16="http://schemas.microsoft.com/office/drawing/2014/main" id="{39C43B93-FFEE-B7B2-6BD9-F94D9D518FD4}"/>
              </a:ext>
            </a:extLst>
          </p:cNvPr>
          <p:cNvSpPr/>
          <p:nvPr/>
        </p:nvSpPr>
        <p:spPr>
          <a:xfrm>
            <a:off x="385239" y="1888522"/>
            <a:ext cx="5282530" cy="4410365"/>
          </a:xfrm>
          <a:prstGeom prst="roundRect">
            <a:avLst/>
          </a:prstGeom>
          <a:solidFill>
            <a:srgbClr val="EEE3F9">
              <a:alpha val="68000"/>
            </a:srgbClr>
          </a:solidFill>
          <a:ln>
            <a:noFill/>
          </a:ln>
          <a:effectLst>
            <a:outerShdw blurRad="381000" dir="16200000" sx="67000" sy="67000" kx="1200000" algn="br" rotWithShape="0">
              <a:prstClr val="black">
                <a:alpha val="6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i="1" dirty="0">
                <a:solidFill>
                  <a:srgbClr val="55296D"/>
                </a:solidFill>
              </a:rPr>
              <a:t>Managers</a:t>
            </a:r>
          </a:p>
        </p:txBody>
      </p:sp>
      <p:sp>
        <p:nvSpPr>
          <p:cNvPr id="8" name="TextBox 7">
            <a:extLst>
              <a:ext uri="{FF2B5EF4-FFF2-40B4-BE49-F238E27FC236}">
                <a16:creationId xmlns:a16="http://schemas.microsoft.com/office/drawing/2014/main" id="{47A9D512-2FB5-364A-1160-94079197264C}"/>
              </a:ext>
            </a:extLst>
          </p:cNvPr>
          <p:cNvSpPr txBox="1"/>
          <p:nvPr/>
        </p:nvSpPr>
        <p:spPr>
          <a:xfrm>
            <a:off x="508671" y="535224"/>
            <a:ext cx="10532142" cy="1323439"/>
          </a:xfrm>
          <a:prstGeom prst="rect">
            <a:avLst/>
          </a:prstGeom>
          <a:noFill/>
        </p:spPr>
        <p:txBody>
          <a:bodyPr wrap="square" anchor="ctr">
            <a:spAutoFit/>
          </a:bodyPr>
          <a:lstStyle/>
          <a:p>
            <a:r>
              <a:rPr lang="en-AU" sz="4000" b="1" dirty="0" err="1">
                <a:solidFill>
                  <a:srgbClr val="A069B8"/>
                </a:solidFill>
                <a:latin typeface="Helvetica" panose="020B0604020202020204" pitchFamily="2" charset="0"/>
              </a:rPr>
              <a:t>Zaleznik</a:t>
            </a:r>
            <a:r>
              <a:rPr lang="en-AU" sz="4000" b="1" dirty="0">
                <a:solidFill>
                  <a:srgbClr val="A069B8"/>
                </a:solidFill>
                <a:latin typeface="Helvetica" panose="020B0604020202020204" pitchFamily="2" charset="0"/>
              </a:rPr>
              <a:t>; Managers and Leaders are different people</a:t>
            </a:r>
          </a:p>
        </p:txBody>
      </p:sp>
      <p:sp>
        <p:nvSpPr>
          <p:cNvPr id="2" name="TextBox 1">
            <a:extLst>
              <a:ext uri="{FF2B5EF4-FFF2-40B4-BE49-F238E27FC236}">
                <a16:creationId xmlns:a16="http://schemas.microsoft.com/office/drawing/2014/main" id="{4879187F-B58B-9691-818A-26C916817A8B}"/>
              </a:ext>
            </a:extLst>
          </p:cNvPr>
          <p:cNvSpPr txBox="1"/>
          <p:nvPr/>
        </p:nvSpPr>
        <p:spPr>
          <a:xfrm>
            <a:off x="3710500" y="2648669"/>
            <a:ext cx="1957270" cy="1477328"/>
          </a:xfrm>
          <a:prstGeom prst="rect">
            <a:avLst/>
          </a:prstGeom>
          <a:noFill/>
        </p:spPr>
        <p:txBody>
          <a:bodyPr wrap="square" rtlCol="0">
            <a:spAutoFit/>
          </a:bodyPr>
          <a:lstStyle/>
          <a:p>
            <a:r>
              <a:rPr lang="en-US" dirty="0">
                <a:solidFill>
                  <a:srgbClr val="D883FF"/>
                </a:solidFill>
                <a:latin typeface="Avenir Book" panose="02000503020000020003" pitchFamily="2" charset="0"/>
              </a:rPr>
              <a:t>Order and efficiency; processes, structure and control</a:t>
            </a:r>
          </a:p>
        </p:txBody>
      </p:sp>
      <p:sp>
        <p:nvSpPr>
          <p:cNvPr id="3" name="TextBox 2">
            <a:extLst>
              <a:ext uri="{FF2B5EF4-FFF2-40B4-BE49-F238E27FC236}">
                <a16:creationId xmlns:a16="http://schemas.microsoft.com/office/drawing/2014/main" id="{F97ACD05-20FF-3C5C-DCF4-017F2A7826DC}"/>
              </a:ext>
            </a:extLst>
          </p:cNvPr>
          <p:cNvSpPr txBox="1"/>
          <p:nvPr/>
        </p:nvSpPr>
        <p:spPr>
          <a:xfrm>
            <a:off x="816159" y="2408453"/>
            <a:ext cx="2146373" cy="646331"/>
          </a:xfrm>
          <a:prstGeom prst="rect">
            <a:avLst/>
          </a:prstGeom>
          <a:noFill/>
        </p:spPr>
        <p:txBody>
          <a:bodyPr wrap="square" rtlCol="0">
            <a:spAutoFit/>
          </a:bodyPr>
          <a:lstStyle/>
          <a:p>
            <a:r>
              <a:rPr lang="en-US" dirty="0">
                <a:solidFill>
                  <a:srgbClr val="D883FF"/>
                </a:solidFill>
                <a:latin typeface="Abadi MT Condensed Light" panose="020B0306030101010103" pitchFamily="34" charset="77"/>
              </a:rPr>
              <a:t>Suppress emotions for rational decision making</a:t>
            </a:r>
          </a:p>
        </p:txBody>
      </p:sp>
      <p:sp>
        <p:nvSpPr>
          <p:cNvPr id="7" name="TextBox 6">
            <a:extLst>
              <a:ext uri="{FF2B5EF4-FFF2-40B4-BE49-F238E27FC236}">
                <a16:creationId xmlns:a16="http://schemas.microsoft.com/office/drawing/2014/main" id="{3EC00035-BC78-4389-8A9D-7A8E4F19FC2B}"/>
              </a:ext>
            </a:extLst>
          </p:cNvPr>
          <p:cNvSpPr txBox="1"/>
          <p:nvPr/>
        </p:nvSpPr>
        <p:spPr>
          <a:xfrm>
            <a:off x="6594172" y="4789520"/>
            <a:ext cx="2250262" cy="1477328"/>
          </a:xfrm>
          <a:prstGeom prst="rect">
            <a:avLst/>
          </a:prstGeom>
          <a:noFill/>
        </p:spPr>
        <p:txBody>
          <a:bodyPr wrap="square" rtlCol="0">
            <a:spAutoFit/>
          </a:bodyPr>
          <a:lstStyle/>
          <a:p>
            <a:r>
              <a:rPr lang="en-US" dirty="0">
                <a:solidFill>
                  <a:srgbClr val="653187"/>
                </a:solidFill>
                <a:latin typeface="Segoe Script" panose="020B0804020000000003" pitchFamily="34" charset="0"/>
              </a:rPr>
              <a:t>Engage with emotions to connect and foster engagement</a:t>
            </a:r>
          </a:p>
        </p:txBody>
      </p:sp>
      <p:sp>
        <p:nvSpPr>
          <p:cNvPr id="10" name="TextBox 9">
            <a:extLst>
              <a:ext uri="{FF2B5EF4-FFF2-40B4-BE49-F238E27FC236}">
                <a16:creationId xmlns:a16="http://schemas.microsoft.com/office/drawing/2014/main" id="{F175DBF4-AC08-F8EA-F7C8-5AE9ACF92C04}"/>
              </a:ext>
            </a:extLst>
          </p:cNvPr>
          <p:cNvSpPr txBox="1"/>
          <p:nvPr/>
        </p:nvSpPr>
        <p:spPr>
          <a:xfrm>
            <a:off x="9270147" y="3034509"/>
            <a:ext cx="1758071" cy="646331"/>
          </a:xfrm>
          <a:prstGeom prst="rect">
            <a:avLst/>
          </a:prstGeom>
          <a:noFill/>
        </p:spPr>
        <p:txBody>
          <a:bodyPr wrap="square" rtlCol="0">
            <a:spAutoFit/>
          </a:bodyPr>
          <a:lstStyle/>
          <a:p>
            <a:r>
              <a:rPr lang="en-US" dirty="0">
                <a:solidFill>
                  <a:srgbClr val="653187"/>
                </a:solidFill>
                <a:latin typeface="Gabriola" pitchFamily="82" charset="0"/>
              </a:rPr>
              <a:t>Visionaries who inspire and motivate</a:t>
            </a:r>
          </a:p>
        </p:txBody>
      </p:sp>
      <p:sp>
        <p:nvSpPr>
          <p:cNvPr id="12" name="TextBox 11">
            <a:extLst>
              <a:ext uri="{FF2B5EF4-FFF2-40B4-BE49-F238E27FC236}">
                <a16:creationId xmlns:a16="http://schemas.microsoft.com/office/drawing/2014/main" id="{E5994C70-8633-63FC-A77C-5B052C6488CF}"/>
              </a:ext>
            </a:extLst>
          </p:cNvPr>
          <p:cNvSpPr txBox="1"/>
          <p:nvPr/>
        </p:nvSpPr>
        <p:spPr>
          <a:xfrm>
            <a:off x="982413" y="5401349"/>
            <a:ext cx="914400" cy="646331"/>
          </a:xfrm>
          <a:prstGeom prst="rect">
            <a:avLst/>
          </a:prstGeom>
          <a:noFill/>
        </p:spPr>
        <p:txBody>
          <a:bodyPr wrap="square" rtlCol="0">
            <a:spAutoFit/>
          </a:bodyPr>
          <a:lstStyle/>
          <a:p>
            <a:r>
              <a:rPr lang="en-US" dirty="0">
                <a:solidFill>
                  <a:srgbClr val="D883FF"/>
                </a:solidFill>
                <a:latin typeface="Apple Braille" pitchFamily="2" charset="0"/>
              </a:rPr>
              <a:t>Avoid conflict</a:t>
            </a:r>
          </a:p>
        </p:txBody>
      </p:sp>
      <p:sp>
        <p:nvSpPr>
          <p:cNvPr id="15" name="TextBox 14">
            <a:extLst>
              <a:ext uri="{FF2B5EF4-FFF2-40B4-BE49-F238E27FC236}">
                <a16:creationId xmlns:a16="http://schemas.microsoft.com/office/drawing/2014/main" id="{E4AF7EF0-AE63-6EBE-65E4-D7DBAF9138A0}"/>
              </a:ext>
            </a:extLst>
          </p:cNvPr>
          <p:cNvSpPr txBox="1"/>
          <p:nvPr/>
        </p:nvSpPr>
        <p:spPr>
          <a:xfrm>
            <a:off x="6441867" y="3447374"/>
            <a:ext cx="1345150" cy="646331"/>
          </a:xfrm>
          <a:prstGeom prst="rect">
            <a:avLst/>
          </a:prstGeom>
          <a:noFill/>
        </p:spPr>
        <p:txBody>
          <a:bodyPr wrap="square" rtlCol="0">
            <a:spAutoFit/>
          </a:bodyPr>
          <a:lstStyle/>
          <a:p>
            <a:r>
              <a:rPr lang="en-US" dirty="0">
                <a:solidFill>
                  <a:srgbClr val="653187"/>
                </a:solidFill>
                <a:latin typeface="Cavolini" panose="03000502040302020204" pitchFamily="66" charset="0"/>
                <a:cs typeface="Cavolini" panose="03000502040302020204" pitchFamily="66" charset="0"/>
              </a:rPr>
              <a:t>Embrace conflict</a:t>
            </a:r>
          </a:p>
        </p:txBody>
      </p:sp>
      <p:sp>
        <p:nvSpPr>
          <p:cNvPr id="16" name="TextBox 15">
            <a:extLst>
              <a:ext uri="{FF2B5EF4-FFF2-40B4-BE49-F238E27FC236}">
                <a16:creationId xmlns:a16="http://schemas.microsoft.com/office/drawing/2014/main" id="{A99FFADB-C1D1-1FE7-346A-12705C32EC51}"/>
              </a:ext>
            </a:extLst>
          </p:cNvPr>
          <p:cNvSpPr txBox="1"/>
          <p:nvPr/>
        </p:nvSpPr>
        <p:spPr>
          <a:xfrm>
            <a:off x="2702347" y="4738255"/>
            <a:ext cx="2615264" cy="1477328"/>
          </a:xfrm>
          <a:prstGeom prst="rect">
            <a:avLst/>
          </a:prstGeom>
          <a:noFill/>
        </p:spPr>
        <p:txBody>
          <a:bodyPr wrap="square" rtlCol="0">
            <a:spAutoFit/>
          </a:bodyPr>
          <a:lstStyle/>
          <a:p>
            <a:r>
              <a:rPr lang="en-US" i="1" dirty="0">
                <a:solidFill>
                  <a:srgbClr val="D883FF"/>
                </a:solidFill>
                <a:latin typeface="Andale Mono" panose="020B0509000000000004" pitchFamily="49" charset="0"/>
              </a:rPr>
              <a:t>Work with established boundaries, data and control mechanisms</a:t>
            </a:r>
          </a:p>
        </p:txBody>
      </p:sp>
      <p:sp>
        <p:nvSpPr>
          <p:cNvPr id="17" name="TextBox 16">
            <a:extLst>
              <a:ext uri="{FF2B5EF4-FFF2-40B4-BE49-F238E27FC236}">
                <a16:creationId xmlns:a16="http://schemas.microsoft.com/office/drawing/2014/main" id="{B1B61FFC-DEA6-A923-6C07-CE00F45E79E0}"/>
              </a:ext>
            </a:extLst>
          </p:cNvPr>
          <p:cNvSpPr txBox="1"/>
          <p:nvPr/>
        </p:nvSpPr>
        <p:spPr>
          <a:xfrm>
            <a:off x="9649968" y="4738255"/>
            <a:ext cx="1559619" cy="1200329"/>
          </a:xfrm>
          <a:prstGeom prst="rect">
            <a:avLst/>
          </a:prstGeom>
          <a:noFill/>
        </p:spPr>
        <p:txBody>
          <a:bodyPr wrap="square" rtlCol="0">
            <a:spAutoFit/>
          </a:bodyPr>
          <a:lstStyle/>
          <a:p>
            <a:r>
              <a:rPr lang="en-US" dirty="0">
                <a:solidFill>
                  <a:srgbClr val="653187"/>
                </a:solidFill>
                <a:latin typeface="Chalkduster" panose="03050602040202020205" pitchFamily="66" charset="77"/>
              </a:rPr>
              <a:t>Thrive in ambiguity and take risks</a:t>
            </a:r>
          </a:p>
        </p:txBody>
      </p:sp>
      <p:sp>
        <p:nvSpPr>
          <p:cNvPr id="18" name="TextBox 17">
            <a:extLst>
              <a:ext uri="{FF2B5EF4-FFF2-40B4-BE49-F238E27FC236}">
                <a16:creationId xmlns:a16="http://schemas.microsoft.com/office/drawing/2014/main" id="{92382A88-9E9B-32F0-1AB5-983CE3BB5D19}"/>
              </a:ext>
            </a:extLst>
          </p:cNvPr>
          <p:cNvSpPr txBox="1"/>
          <p:nvPr/>
        </p:nvSpPr>
        <p:spPr>
          <a:xfrm>
            <a:off x="763260" y="3945583"/>
            <a:ext cx="997527" cy="646331"/>
          </a:xfrm>
          <a:prstGeom prst="rect">
            <a:avLst/>
          </a:prstGeom>
          <a:noFill/>
        </p:spPr>
        <p:txBody>
          <a:bodyPr wrap="square" rtlCol="0">
            <a:spAutoFit/>
          </a:bodyPr>
          <a:lstStyle/>
          <a:p>
            <a:r>
              <a:rPr lang="en-US" dirty="0">
                <a:solidFill>
                  <a:srgbClr val="D883FF"/>
                </a:solidFill>
                <a:latin typeface="Avenir Book" panose="02000503020000020003" pitchFamily="2" charset="0"/>
              </a:rPr>
              <a:t>Ensure stability</a:t>
            </a:r>
          </a:p>
        </p:txBody>
      </p:sp>
      <p:sp>
        <p:nvSpPr>
          <p:cNvPr id="19" name="TextBox 18">
            <a:extLst>
              <a:ext uri="{FF2B5EF4-FFF2-40B4-BE49-F238E27FC236}">
                <a16:creationId xmlns:a16="http://schemas.microsoft.com/office/drawing/2014/main" id="{72E771BE-248D-EC15-8E8E-CAD1309D17CA}"/>
              </a:ext>
            </a:extLst>
          </p:cNvPr>
          <p:cNvSpPr txBox="1"/>
          <p:nvPr/>
        </p:nvSpPr>
        <p:spPr>
          <a:xfrm>
            <a:off x="7247188" y="2307504"/>
            <a:ext cx="1597246" cy="923330"/>
          </a:xfrm>
          <a:prstGeom prst="rect">
            <a:avLst/>
          </a:prstGeom>
          <a:noFill/>
        </p:spPr>
        <p:txBody>
          <a:bodyPr wrap="square" rtlCol="0">
            <a:spAutoFit/>
          </a:bodyPr>
          <a:lstStyle/>
          <a:p>
            <a:r>
              <a:rPr lang="en-US" dirty="0">
                <a:solidFill>
                  <a:srgbClr val="653187"/>
                </a:solidFill>
                <a:latin typeface="Papyrus" panose="020B0602040200020303" pitchFamily="34" charset="77"/>
              </a:rPr>
              <a:t>Create change and innovation</a:t>
            </a:r>
          </a:p>
        </p:txBody>
      </p:sp>
      <p:pic>
        <p:nvPicPr>
          <p:cNvPr id="9" name="Untitled design (2)">
            <a:hlinkClick r:id="" action="ppaction://media"/>
            <a:extLst>
              <a:ext uri="{FF2B5EF4-FFF2-40B4-BE49-F238E27FC236}">
                <a16:creationId xmlns:a16="http://schemas.microsoft.com/office/drawing/2014/main" id="{ED072738-8625-40EA-26F8-A331296DE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6527" y="481356"/>
            <a:ext cx="2250262" cy="2250262"/>
          </a:xfrm>
          <a:prstGeom prst="flowChartConnector">
            <a:avLst/>
          </a:prstGeom>
        </p:spPr>
      </p:pic>
    </p:spTree>
    <p:extLst>
      <p:ext uri="{BB962C8B-B14F-4D97-AF65-F5344CB8AC3E}">
        <p14:creationId xmlns:p14="http://schemas.microsoft.com/office/powerpoint/2010/main" val="739521763"/>
      </p:ext>
    </p:extLst>
  </p:cSld>
  <p:clrMapOvr>
    <a:masterClrMapping/>
  </p:clrMapOvr>
  <mc:AlternateContent xmlns:mc="http://schemas.openxmlformats.org/markup-compatibility/2006" xmlns:p14="http://schemas.microsoft.com/office/powerpoint/2010/main">
    <mc:Choice Requires="p14">
      <p:transition spd="slow" p14:dur="2000" advTm="261308"/>
    </mc:Choice>
    <mc:Fallback xmlns="">
      <p:transition spd="slow" advTm="261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3471F-F9BF-C944-1F8F-E2A68BF0FC76}"/>
              </a:ext>
            </a:extLst>
          </p:cNvPr>
          <p:cNvPicPr>
            <a:picLocks noChangeAspect="1"/>
          </p:cNvPicPr>
          <p:nvPr/>
        </p:nvPicPr>
        <p:blipFill>
          <a:blip r:embed="rId5"/>
          <a:stretch>
            <a:fillRect/>
          </a:stretch>
        </p:blipFill>
        <p:spPr>
          <a:xfrm>
            <a:off x="801651" y="1196443"/>
            <a:ext cx="10588698" cy="4465114"/>
          </a:xfrm>
          <a:prstGeom prst="rect">
            <a:avLst/>
          </a:prstGeom>
        </p:spPr>
      </p:pic>
      <p:pic>
        <p:nvPicPr>
          <p:cNvPr id="5" name="Video 4">
            <a:extLst>
              <a:ext uri="{FF2B5EF4-FFF2-40B4-BE49-F238E27FC236}">
                <a16:creationId xmlns:a16="http://schemas.microsoft.com/office/drawing/2014/main" id="{97524A08-07BF-CBC0-2212-3316192F4D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9794145"/>
      </p:ext>
    </p:extLst>
  </p:cSld>
  <p:clrMapOvr>
    <a:masterClrMapping/>
  </p:clrMapOvr>
  <mc:AlternateContent xmlns:mc="http://schemas.openxmlformats.org/markup-compatibility/2006" xmlns:p14="http://schemas.microsoft.com/office/powerpoint/2010/main">
    <mc:Choice Requires="p14">
      <p:transition spd="slow" p14:dur="2000" advTm="55266"/>
    </mc:Choice>
    <mc:Fallback xmlns="">
      <p:transition spd="slow" advTm="5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24DFAD-5AF0-B1E6-4E3F-DCC7A0176479}"/>
              </a:ext>
            </a:extLst>
          </p:cNvPr>
          <p:cNvSpPr>
            <a:spLocks/>
          </p:cNvSpPr>
          <p:nvPr/>
        </p:nvSpPr>
        <p:spPr>
          <a:xfrm>
            <a:off x="0" y="0"/>
            <a:ext cx="12192001" cy="68580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25AC065-8094-CE2C-CDC6-7C4457A14FD7}"/>
              </a:ext>
            </a:extLst>
          </p:cNvPr>
          <p:cNvGraphicFramePr>
            <a:graphicFrameLocks noGrp="1"/>
          </p:cNvGraphicFramePr>
          <p:nvPr>
            <p:extLst>
              <p:ext uri="{D42A27DB-BD31-4B8C-83A1-F6EECF244321}">
                <p14:modId xmlns:p14="http://schemas.microsoft.com/office/powerpoint/2010/main" val="49822058"/>
              </p:ext>
            </p:extLst>
          </p:nvPr>
        </p:nvGraphicFramePr>
        <p:xfrm>
          <a:off x="643467" y="1092514"/>
          <a:ext cx="10905067" cy="4672974"/>
        </p:xfrm>
        <a:graphic>
          <a:graphicData uri="http://schemas.openxmlformats.org/drawingml/2006/table">
            <a:tbl>
              <a:tblPr firstRow="1" bandRow="1">
                <a:tableStyleId>{3B4B98B0-60AC-42C2-AFA5-B58CD77FA1E5}</a:tableStyleId>
              </a:tblPr>
              <a:tblGrid>
                <a:gridCol w="5544204">
                  <a:extLst>
                    <a:ext uri="{9D8B030D-6E8A-4147-A177-3AD203B41FA5}">
                      <a16:colId xmlns:a16="http://schemas.microsoft.com/office/drawing/2014/main" val="2094798038"/>
                    </a:ext>
                  </a:extLst>
                </a:gridCol>
                <a:gridCol w="5360863">
                  <a:extLst>
                    <a:ext uri="{9D8B030D-6E8A-4147-A177-3AD203B41FA5}">
                      <a16:colId xmlns:a16="http://schemas.microsoft.com/office/drawing/2014/main" val="1182237692"/>
                    </a:ext>
                  </a:extLst>
                </a:gridCol>
              </a:tblGrid>
              <a:tr h="448817">
                <a:tc>
                  <a:txBody>
                    <a:bodyPr/>
                    <a:lstStyle/>
                    <a:p>
                      <a:pPr algn="l" fontAlgn="ctr">
                        <a:buNone/>
                      </a:pPr>
                      <a:r>
                        <a:rPr lang="en-AU" sz="2600">
                          <a:solidFill>
                            <a:srgbClr val="000000"/>
                          </a:solidFill>
                          <a:effectLst/>
                        </a:rPr>
                        <a:t>Management</a:t>
                      </a:r>
                    </a:p>
                  </a:txBody>
                  <a:tcPr marL="0" marR="0" marT="0" marB="0" anchor="ctr"/>
                </a:tc>
                <a:tc>
                  <a:txBody>
                    <a:bodyPr/>
                    <a:lstStyle/>
                    <a:p>
                      <a:pPr algn="l" fontAlgn="ctr">
                        <a:buNone/>
                      </a:pPr>
                      <a:r>
                        <a:rPr lang="en-AU" sz="2600">
                          <a:solidFill>
                            <a:srgbClr val="000000"/>
                          </a:solidFill>
                          <a:effectLst/>
                        </a:rPr>
                        <a:t>Leadership</a:t>
                      </a:r>
                    </a:p>
                  </a:txBody>
                  <a:tcPr marL="0" marR="0" marT="0" marB="0" anchor="ctr"/>
                </a:tc>
                <a:extLst>
                  <a:ext uri="{0D108BD9-81ED-4DB2-BD59-A6C34878D82A}">
                    <a16:rowId xmlns:a16="http://schemas.microsoft.com/office/drawing/2014/main" val="4221075499"/>
                  </a:ext>
                </a:extLst>
              </a:tr>
              <a:tr h="1636860">
                <a:tc>
                  <a:txBody>
                    <a:bodyPr/>
                    <a:lstStyle/>
                    <a:p>
                      <a:pPr algn="l">
                        <a:buNone/>
                      </a:pPr>
                      <a:r>
                        <a:rPr lang="en-AU" sz="2600" b="0" dirty="0">
                          <a:effectLst/>
                        </a:rPr>
                        <a:t>Managing processes or stable tasks, e.g. writing the rota</a:t>
                      </a:r>
                    </a:p>
                  </a:txBody>
                  <a:tcPr marL="0" marR="0" marT="0" marB="0" anchor="ctr"/>
                </a:tc>
                <a:tc>
                  <a:txBody>
                    <a:bodyPr/>
                    <a:lstStyle/>
                    <a:p>
                      <a:pPr algn="l">
                        <a:buNone/>
                      </a:pPr>
                      <a:r>
                        <a:rPr lang="en-AU" sz="2600" b="0">
                          <a:effectLst/>
                        </a:rPr>
                        <a:t>Managing people through changes, e.g. providing a safe service with reduced resources and increased demand</a:t>
                      </a:r>
                    </a:p>
                  </a:txBody>
                  <a:tcPr marL="0" marR="0" marT="0" marB="0" anchor="ctr"/>
                </a:tc>
                <a:extLst>
                  <a:ext uri="{0D108BD9-81ED-4DB2-BD59-A6C34878D82A}">
                    <a16:rowId xmlns:a16="http://schemas.microsoft.com/office/drawing/2014/main" val="881632435"/>
                  </a:ext>
                </a:extLst>
              </a:tr>
              <a:tr h="448817">
                <a:tc>
                  <a:txBody>
                    <a:bodyPr/>
                    <a:lstStyle/>
                    <a:p>
                      <a:pPr algn="l">
                        <a:buNone/>
                      </a:pPr>
                      <a:r>
                        <a:rPr lang="en-AU" sz="2600" b="0">
                          <a:effectLst/>
                        </a:rPr>
                        <a:t>Short-term focus</a:t>
                      </a:r>
                    </a:p>
                  </a:txBody>
                  <a:tcPr marL="0" marR="0" marT="0" marB="0" anchor="ctr"/>
                </a:tc>
                <a:tc>
                  <a:txBody>
                    <a:bodyPr/>
                    <a:lstStyle/>
                    <a:p>
                      <a:pPr algn="l">
                        <a:buNone/>
                      </a:pPr>
                      <a:r>
                        <a:rPr lang="en-AU" sz="2600" b="0">
                          <a:effectLst/>
                        </a:rPr>
                        <a:t>Long-term focus</a:t>
                      </a:r>
                    </a:p>
                  </a:txBody>
                  <a:tcPr marL="0" marR="0" marT="0" marB="0" anchor="ctr"/>
                </a:tc>
                <a:extLst>
                  <a:ext uri="{0D108BD9-81ED-4DB2-BD59-A6C34878D82A}">
                    <a16:rowId xmlns:a16="http://schemas.microsoft.com/office/drawing/2014/main" val="1725612612"/>
                  </a:ext>
                </a:extLst>
              </a:tr>
              <a:tr h="448817">
                <a:tc>
                  <a:txBody>
                    <a:bodyPr/>
                    <a:lstStyle/>
                    <a:p>
                      <a:pPr algn="l">
                        <a:buNone/>
                      </a:pPr>
                      <a:r>
                        <a:rPr lang="en-AU" sz="2600" b="0">
                          <a:effectLst/>
                        </a:rPr>
                        <a:t>Target setting</a:t>
                      </a:r>
                    </a:p>
                  </a:txBody>
                  <a:tcPr marL="0" marR="0" marT="0" marB="0" anchor="ctr"/>
                </a:tc>
                <a:tc>
                  <a:txBody>
                    <a:bodyPr/>
                    <a:lstStyle/>
                    <a:p>
                      <a:pPr algn="l">
                        <a:buNone/>
                      </a:pPr>
                      <a:r>
                        <a:rPr lang="en-AU" sz="2600" b="0">
                          <a:effectLst/>
                        </a:rPr>
                        <a:t>Vision setting</a:t>
                      </a:r>
                    </a:p>
                  </a:txBody>
                  <a:tcPr marL="0" marR="0" marT="0" marB="0" anchor="ctr"/>
                </a:tc>
                <a:extLst>
                  <a:ext uri="{0D108BD9-81ED-4DB2-BD59-A6C34878D82A}">
                    <a16:rowId xmlns:a16="http://schemas.microsoft.com/office/drawing/2014/main" val="2977206519"/>
                  </a:ext>
                </a:extLst>
              </a:tr>
              <a:tr h="1240846">
                <a:tc>
                  <a:txBody>
                    <a:bodyPr/>
                    <a:lstStyle/>
                    <a:p>
                      <a:pPr algn="l">
                        <a:buNone/>
                      </a:pPr>
                      <a:r>
                        <a:rPr lang="en-AU" sz="2600" b="0" dirty="0">
                          <a:effectLst/>
                        </a:rPr>
                        <a:t>‘Tame’ problems (problems with solutions readily apparent)</a:t>
                      </a:r>
                    </a:p>
                  </a:txBody>
                  <a:tcPr marL="0" marR="0" marT="0" marB="0" anchor="ctr"/>
                </a:tc>
                <a:tc>
                  <a:txBody>
                    <a:bodyPr/>
                    <a:lstStyle/>
                    <a:p>
                      <a:pPr algn="l">
                        <a:buNone/>
                      </a:pPr>
                      <a:r>
                        <a:rPr lang="en-AU" sz="2600" b="0">
                          <a:effectLst/>
                        </a:rPr>
                        <a:t>‘Wicked’ problems (problems that have complex solutions or perhaps no solution at all)</a:t>
                      </a:r>
                    </a:p>
                  </a:txBody>
                  <a:tcPr marL="0" marR="0" marT="0" marB="0" anchor="ctr"/>
                </a:tc>
                <a:extLst>
                  <a:ext uri="{0D108BD9-81ED-4DB2-BD59-A6C34878D82A}">
                    <a16:rowId xmlns:a16="http://schemas.microsoft.com/office/drawing/2014/main" val="1085250285"/>
                  </a:ext>
                </a:extLst>
              </a:tr>
              <a:tr h="448817">
                <a:tc>
                  <a:txBody>
                    <a:bodyPr/>
                    <a:lstStyle/>
                    <a:p>
                      <a:pPr algn="l">
                        <a:buNone/>
                      </a:pPr>
                      <a:r>
                        <a:rPr lang="en-AU" sz="2600" b="0">
                          <a:effectLst/>
                        </a:rPr>
                        <a:t>Doing things right</a:t>
                      </a:r>
                    </a:p>
                  </a:txBody>
                  <a:tcPr marL="0" marR="0" marT="0" marB="0" anchor="ctr"/>
                </a:tc>
                <a:tc>
                  <a:txBody>
                    <a:bodyPr/>
                    <a:lstStyle/>
                    <a:p>
                      <a:pPr algn="l">
                        <a:buNone/>
                      </a:pPr>
                      <a:r>
                        <a:rPr lang="en-AU" sz="2600" b="0" dirty="0">
                          <a:effectLst/>
                        </a:rPr>
                        <a:t>Doing the right thing</a:t>
                      </a:r>
                    </a:p>
                  </a:txBody>
                  <a:tcPr marL="0" marR="0" marT="0" marB="0" anchor="ctr"/>
                </a:tc>
                <a:extLst>
                  <a:ext uri="{0D108BD9-81ED-4DB2-BD59-A6C34878D82A}">
                    <a16:rowId xmlns:a16="http://schemas.microsoft.com/office/drawing/2014/main" val="746273779"/>
                  </a:ext>
                </a:extLst>
              </a:tr>
            </a:tbl>
          </a:graphicData>
        </a:graphic>
      </p:graphicFrame>
      <p:pic>
        <p:nvPicPr>
          <p:cNvPr id="3" name="Video 2">
            <a:extLst>
              <a:ext uri="{FF2B5EF4-FFF2-40B4-BE49-F238E27FC236}">
                <a16:creationId xmlns:a16="http://schemas.microsoft.com/office/drawing/2014/main" id="{4C2E15E5-C40A-B17F-FF04-E39DF4F543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2216627"/>
      </p:ext>
    </p:extLst>
  </p:cSld>
  <p:clrMapOvr>
    <a:masterClrMapping/>
  </p:clrMapOvr>
  <mc:AlternateContent xmlns:mc="http://schemas.openxmlformats.org/markup-compatibility/2006" xmlns:p14="http://schemas.microsoft.com/office/powerpoint/2010/main">
    <mc:Choice Requires="p14">
      <p:transition spd="slow" p14:dur="2000" advTm="47333"/>
    </mc:Choice>
    <mc:Fallback xmlns="">
      <p:transition spd="slow" advTm="4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061F82-5336-5BEC-3A6B-03DC7837174C}"/>
              </a:ext>
            </a:extLst>
          </p:cNvPr>
          <p:cNvSpPr txBox="1"/>
          <p:nvPr/>
        </p:nvSpPr>
        <p:spPr>
          <a:xfrm>
            <a:off x="5763342" y="6160799"/>
            <a:ext cx="5978775" cy="400110"/>
          </a:xfrm>
          <a:prstGeom prst="rect">
            <a:avLst/>
          </a:prstGeom>
          <a:noFill/>
        </p:spPr>
        <p:txBody>
          <a:bodyPr wrap="square">
            <a:spAutoFit/>
          </a:bodyPr>
          <a:lstStyle/>
          <a:p>
            <a:endParaRPr lang="en-US" sz="1000" dirty="0"/>
          </a:p>
          <a:p>
            <a:endParaRPr lang="en-US" sz="1000" dirty="0"/>
          </a:p>
        </p:txBody>
      </p:sp>
      <p:sp>
        <p:nvSpPr>
          <p:cNvPr id="17" name="TextBox 16">
            <a:extLst>
              <a:ext uri="{FF2B5EF4-FFF2-40B4-BE49-F238E27FC236}">
                <a16:creationId xmlns:a16="http://schemas.microsoft.com/office/drawing/2014/main" id="{7EB1E746-8582-A9E4-F6A3-867B6DF88BFF}"/>
              </a:ext>
            </a:extLst>
          </p:cNvPr>
          <p:cNvSpPr txBox="1"/>
          <p:nvPr/>
        </p:nvSpPr>
        <p:spPr>
          <a:xfrm>
            <a:off x="3051110" y="3248999"/>
            <a:ext cx="6102220" cy="369332"/>
          </a:xfrm>
          <a:prstGeom prst="rect">
            <a:avLst/>
          </a:prstGeom>
          <a:noFill/>
        </p:spPr>
        <p:txBody>
          <a:bodyPr wrap="square">
            <a:spAutoFit/>
          </a:bodyPr>
          <a:lstStyle/>
          <a:p>
            <a:pPr>
              <a:buNone/>
            </a:pPr>
            <a:r>
              <a:rPr lang="en-AU" dirty="0">
                <a:solidFill>
                  <a:srgbClr val="000000"/>
                </a:solidFill>
                <a:effectLst/>
                <a:latin typeface="Helvetica" pitchFamily="2" charset="0"/>
              </a:rPr>
              <a:t> </a:t>
            </a:r>
          </a:p>
        </p:txBody>
      </p:sp>
      <p:pic>
        <p:nvPicPr>
          <p:cNvPr id="20" name="Picture 19">
            <a:extLst>
              <a:ext uri="{FF2B5EF4-FFF2-40B4-BE49-F238E27FC236}">
                <a16:creationId xmlns:a16="http://schemas.microsoft.com/office/drawing/2014/main" id="{7EC705CF-0A1C-EFE0-EA72-61ABC628D21E}"/>
              </a:ext>
            </a:extLst>
          </p:cNvPr>
          <p:cNvPicPr>
            <a:picLocks noChangeAspect="1"/>
          </p:cNvPicPr>
          <p:nvPr/>
        </p:nvPicPr>
        <p:blipFill>
          <a:blip r:embed="rId5"/>
          <a:stretch>
            <a:fillRect/>
          </a:stretch>
        </p:blipFill>
        <p:spPr>
          <a:xfrm>
            <a:off x="3194545" y="541175"/>
            <a:ext cx="5137594" cy="5178531"/>
          </a:xfrm>
          <a:prstGeom prst="rect">
            <a:avLst/>
          </a:prstGeom>
        </p:spPr>
      </p:pic>
      <p:sp>
        <p:nvSpPr>
          <p:cNvPr id="21" name="TextBox 20">
            <a:extLst>
              <a:ext uri="{FF2B5EF4-FFF2-40B4-BE49-F238E27FC236}">
                <a16:creationId xmlns:a16="http://schemas.microsoft.com/office/drawing/2014/main" id="{B1AB686D-54C2-821A-2414-DF354DF19190}"/>
              </a:ext>
            </a:extLst>
          </p:cNvPr>
          <p:cNvSpPr txBox="1"/>
          <p:nvPr/>
        </p:nvSpPr>
        <p:spPr>
          <a:xfrm>
            <a:off x="6013706" y="6550223"/>
            <a:ext cx="6178294" cy="307777"/>
          </a:xfrm>
          <a:prstGeom prst="rect">
            <a:avLst/>
          </a:prstGeom>
          <a:noFill/>
        </p:spPr>
        <p:txBody>
          <a:bodyPr wrap="none" rtlCol="0">
            <a:spAutoFit/>
          </a:bodyPr>
          <a:lstStyle/>
          <a:p>
            <a:r>
              <a:rPr lang="en-AU" sz="1400" dirty="0"/>
              <a:t>Medical leadership in perioperative practice: I, C Johnson et al BJA education 2016</a:t>
            </a:r>
          </a:p>
        </p:txBody>
      </p:sp>
      <p:pic>
        <p:nvPicPr>
          <p:cNvPr id="5" name="Untitled design">
            <a:hlinkClick r:id="" action="ppaction://media"/>
            <a:extLst>
              <a:ext uri="{FF2B5EF4-FFF2-40B4-BE49-F238E27FC236}">
                <a16:creationId xmlns:a16="http://schemas.microsoft.com/office/drawing/2014/main" id="{8048242F-8B2A-E4E1-6AD0-36476F7694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883" y="4470115"/>
            <a:ext cx="2057400" cy="2057400"/>
          </a:xfrm>
          <a:prstGeom prst="flowChartConnector">
            <a:avLst/>
          </a:prstGeom>
        </p:spPr>
      </p:pic>
    </p:spTree>
    <p:extLst>
      <p:ext uri="{BB962C8B-B14F-4D97-AF65-F5344CB8AC3E}">
        <p14:creationId xmlns:p14="http://schemas.microsoft.com/office/powerpoint/2010/main" val="3110442574"/>
      </p:ext>
    </p:extLst>
  </p:cSld>
  <p:clrMapOvr>
    <a:masterClrMapping/>
  </p:clrMapOvr>
  <mc:AlternateContent xmlns:mc="http://schemas.openxmlformats.org/markup-compatibility/2006" xmlns:p14="http://schemas.microsoft.com/office/powerpoint/2010/main">
    <mc:Choice Requires="p14">
      <p:transition spd="slow" p14:dur="2000" advTm="115502"/>
    </mc:Choice>
    <mc:Fallback xmlns="">
      <p:transition spd="slow" advTm="115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35EFF-C374-4EFA-1FD2-C885CCE87FE9}"/>
              </a:ext>
            </a:extLst>
          </p:cNvPr>
          <p:cNvSpPr>
            <a:spLocks/>
          </p:cNvSpPr>
          <p:nvPr/>
        </p:nvSpPr>
        <p:spPr>
          <a:xfrm>
            <a:off x="0" y="0"/>
            <a:ext cx="12192001" cy="6858000"/>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C43BD1EA-DB40-BBCD-CE68-B04AFDA7AF48}"/>
              </a:ext>
            </a:extLst>
          </p:cNvPr>
          <p:cNvGrpSpPr/>
          <p:nvPr/>
        </p:nvGrpSpPr>
        <p:grpSpPr>
          <a:xfrm>
            <a:off x="1026302" y="768180"/>
            <a:ext cx="14747734" cy="11985804"/>
            <a:chOff x="1059189" y="-516327"/>
            <a:chExt cx="14747734" cy="11985804"/>
          </a:xfrm>
        </p:grpSpPr>
        <p:sp>
          <p:nvSpPr>
            <p:cNvPr id="4" name="Flowchart: Alternate Process 3">
              <a:extLst>
                <a:ext uri="{FF2B5EF4-FFF2-40B4-BE49-F238E27FC236}">
                  <a16:creationId xmlns:a16="http://schemas.microsoft.com/office/drawing/2014/main" id="{373F2D8B-A6F2-4314-99C3-0AAD3F0DA06A}"/>
                </a:ext>
              </a:extLst>
            </p:cNvPr>
            <p:cNvSpPr/>
            <p:nvPr/>
          </p:nvSpPr>
          <p:spPr>
            <a:xfrm rot="18842915">
              <a:off x="3702555" y="2490709"/>
              <a:ext cx="11985804" cy="5971732"/>
            </a:xfrm>
            <a:prstGeom prst="flowChartAlternateProcess">
              <a:avLst/>
            </a:prstGeom>
            <a:gradFill>
              <a:gsLst>
                <a:gs pos="8000">
                  <a:schemeClr val="accent1">
                    <a:lumMod val="5000"/>
                    <a:lumOff val="95000"/>
                    <a:alpha val="11000"/>
                  </a:schemeClr>
                </a:gs>
                <a:gs pos="74000">
                  <a:srgbClr val="A06AB8">
                    <a:alpha val="9000"/>
                  </a:srgbClr>
                </a:gs>
                <a:gs pos="85000">
                  <a:srgbClr val="A069B8">
                    <a:alpha val="10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lowchart: Alternate Process 2">
              <a:extLst>
                <a:ext uri="{FF2B5EF4-FFF2-40B4-BE49-F238E27FC236}">
                  <a16:creationId xmlns:a16="http://schemas.microsoft.com/office/drawing/2014/main" id="{44070AE3-51EB-B9A6-D34E-F4303083C669}"/>
                </a:ext>
              </a:extLst>
            </p:cNvPr>
            <p:cNvSpPr/>
            <p:nvPr/>
          </p:nvSpPr>
          <p:spPr>
            <a:xfrm rot="19929036">
              <a:off x="1059189" y="3293100"/>
              <a:ext cx="14067898" cy="5724346"/>
            </a:xfrm>
            <a:prstGeom prst="flowChartAlternateProcess">
              <a:avLst/>
            </a:prstGeom>
            <a:gradFill>
              <a:gsLst>
                <a:gs pos="8000">
                  <a:schemeClr val="accent1">
                    <a:lumMod val="5000"/>
                    <a:lumOff val="95000"/>
                    <a:alpha val="9000"/>
                  </a:schemeClr>
                </a:gs>
                <a:gs pos="74000">
                  <a:srgbClr val="A06AB8">
                    <a:alpha val="10000"/>
                  </a:srgbClr>
                </a:gs>
                <a:gs pos="85000">
                  <a:srgbClr val="A069B8">
                    <a:alpha val="19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lowchart: Alternate Process 5">
              <a:extLst>
                <a:ext uri="{FF2B5EF4-FFF2-40B4-BE49-F238E27FC236}">
                  <a16:creationId xmlns:a16="http://schemas.microsoft.com/office/drawing/2014/main" id="{6F390F86-D5AF-CFCD-CC9A-8FBED6AC11F0}"/>
                </a:ext>
              </a:extLst>
            </p:cNvPr>
            <p:cNvSpPr/>
            <p:nvPr/>
          </p:nvSpPr>
          <p:spPr>
            <a:xfrm rot="19370464">
              <a:off x="3083533" y="2584510"/>
              <a:ext cx="12723390" cy="5881102"/>
            </a:xfrm>
            <a:prstGeom prst="flowChartAlternateProcess">
              <a:avLst/>
            </a:prstGeom>
            <a:gradFill>
              <a:gsLst>
                <a:gs pos="8000">
                  <a:schemeClr val="accent1">
                    <a:lumMod val="5000"/>
                    <a:lumOff val="95000"/>
                    <a:alpha val="20000"/>
                  </a:schemeClr>
                </a:gs>
                <a:gs pos="74000">
                  <a:srgbClr val="A06AB8">
                    <a:alpha val="14000"/>
                  </a:srgbClr>
                </a:gs>
                <a:gs pos="85000">
                  <a:srgbClr val="A069B8">
                    <a:alpha val="10000"/>
                  </a:srgbClr>
                </a:gs>
                <a:gs pos="100000">
                  <a:srgbClr val="A06AB8">
                    <a:alpha val="1300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8" name="Google Shape;94;p1">
            <a:extLst>
              <a:ext uri="{FF2B5EF4-FFF2-40B4-BE49-F238E27FC236}">
                <a16:creationId xmlns:a16="http://schemas.microsoft.com/office/drawing/2014/main" id="{82922414-F1AC-4EFC-AA26-BC3B2BD5F0A7}"/>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3346094" y="438261"/>
            <a:ext cx="5848705" cy="5600759"/>
          </a:xfrm>
          <a:prstGeom prst="rect">
            <a:avLst/>
          </a:prstGeom>
          <a:noFill/>
          <a:ln>
            <a:noFill/>
          </a:ln>
        </p:spPr>
      </p:pic>
      <p:pic>
        <p:nvPicPr>
          <p:cNvPr id="2" name="Video 1">
            <a:extLst>
              <a:ext uri="{FF2B5EF4-FFF2-40B4-BE49-F238E27FC236}">
                <a16:creationId xmlns:a16="http://schemas.microsoft.com/office/drawing/2014/main" id="{5D810F95-917F-8C41-F03C-D8DE9F00F5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484632" y="4315968"/>
            <a:ext cx="2057400" cy="2057400"/>
          </a:xfrm>
          <a:prstGeom prst="ellipse">
            <a:avLst/>
          </a:prstGeom>
        </p:spPr>
      </p:pic>
    </p:spTree>
    <p:extLst>
      <p:ext uri="{BB962C8B-B14F-4D97-AF65-F5344CB8AC3E}">
        <p14:creationId xmlns:p14="http://schemas.microsoft.com/office/powerpoint/2010/main" val="2909643652"/>
      </p:ext>
    </p:extLst>
  </p:cSld>
  <p:clrMapOvr>
    <a:masterClrMapping/>
  </p:clrMapOvr>
  <mc:AlternateContent xmlns:mc="http://schemas.openxmlformats.org/markup-compatibility/2006" xmlns:p14="http://schemas.microsoft.com/office/powerpoint/2010/main">
    <mc:Choice Requires="p14">
      <p:transition spd="slow" p14:dur="2000" advTm="19200"/>
    </mc:Choice>
    <mc:Fallback xmlns="">
      <p:transition spd="slow" advTm="1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EA6A01-8BEC-1291-85E9-70E73F690562}"/>
              </a:ext>
            </a:extLst>
          </p:cNvPr>
          <p:cNvSpPr/>
          <p:nvPr/>
        </p:nvSpPr>
        <p:spPr>
          <a:xfrm>
            <a:off x="3717210" y="2497504"/>
            <a:ext cx="2156182" cy="3167171"/>
          </a:xfrm>
          <a:prstGeom prst="roundRect">
            <a:avLst/>
          </a:prstGeom>
          <a:solidFill>
            <a:srgbClr val="EEE3F9">
              <a:alpha val="6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7949C7CE-91DB-7689-B168-D3079006CE00}"/>
              </a:ext>
            </a:extLst>
          </p:cNvPr>
          <p:cNvSpPr/>
          <p:nvPr/>
        </p:nvSpPr>
        <p:spPr>
          <a:xfrm>
            <a:off x="6368463" y="2505074"/>
            <a:ext cx="2156182" cy="3190401"/>
          </a:xfrm>
          <a:prstGeom prst="roundRect">
            <a:avLst/>
          </a:prstGeom>
          <a:solidFill>
            <a:srgbClr val="EEE3F9">
              <a:alpha val="6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752223E2-3945-1475-8D6C-D3EF67B9F600}"/>
              </a:ext>
            </a:extLst>
          </p:cNvPr>
          <p:cNvSpPr/>
          <p:nvPr/>
        </p:nvSpPr>
        <p:spPr>
          <a:xfrm>
            <a:off x="1082574" y="2543800"/>
            <a:ext cx="2156182" cy="3190408"/>
          </a:xfrm>
          <a:prstGeom prst="roundRect">
            <a:avLst/>
          </a:prstGeom>
          <a:solidFill>
            <a:srgbClr val="EEE3F9">
              <a:alpha val="68000"/>
            </a:srgbClr>
          </a:solidFill>
          <a:ln>
            <a:noFill/>
          </a:ln>
          <a:effectLst>
            <a:outerShdw blurRad="381000" dir="16200000" sx="67000" sy="67000" kx="1200000" algn="br" rotWithShape="0">
              <a:prstClr val="black">
                <a:alpha val="6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32B5F61-169B-CC32-7C4E-3011EDEE0E8C}"/>
              </a:ext>
            </a:extLst>
          </p:cNvPr>
          <p:cNvSpPr txBox="1"/>
          <p:nvPr/>
        </p:nvSpPr>
        <p:spPr>
          <a:xfrm>
            <a:off x="508671" y="843000"/>
            <a:ext cx="6535596" cy="707886"/>
          </a:xfrm>
          <a:prstGeom prst="rect">
            <a:avLst/>
          </a:prstGeom>
          <a:noFill/>
        </p:spPr>
        <p:txBody>
          <a:bodyPr wrap="square" anchor="ctr">
            <a:spAutoFit/>
          </a:bodyPr>
          <a:lstStyle/>
          <a:p>
            <a:r>
              <a:rPr lang="en-AU" sz="4000" b="1" i="0" u="none" strike="noStrike" dirty="0">
                <a:solidFill>
                  <a:srgbClr val="CBABDA"/>
                </a:solidFill>
                <a:effectLst/>
                <a:latin typeface="Helvetica" panose="020B0604020202020204" pitchFamily="2" charset="0"/>
              </a:rPr>
              <a:t>Acknowledgements</a:t>
            </a:r>
            <a:endParaRPr lang="en-AU" sz="4000" b="1" dirty="0">
              <a:solidFill>
                <a:srgbClr val="59266E"/>
              </a:solidFill>
              <a:latin typeface="Helvetica" panose="020B0604020202020204" pitchFamily="2" charset="0"/>
            </a:endParaRPr>
          </a:p>
        </p:txBody>
      </p:sp>
      <p:sp>
        <p:nvSpPr>
          <p:cNvPr id="26" name="Oval 25">
            <a:extLst>
              <a:ext uri="{FF2B5EF4-FFF2-40B4-BE49-F238E27FC236}">
                <a16:creationId xmlns:a16="http://schemas.microsoft.com/office/drawing/2014/main" id="{8F343E40-D933-CBF5-F6BB-F79050E67500}"/>
              </a:ext>
            </a:extLst>
          </p:cNvPr>
          <p:cNvSpPr/>
          <p:nvPr/>
        </p:nvSpPr>
        <p:spPr>
          <a:xfrm>
            <a:off x="1065957" y="1820414"/>
            <a:ext cx="2139564" cy="2139564"/>
          </a:xfrm>
          <a:prstGeom prst="ellipse">
            <a:avLst/>
          </a:prstGeom>
          <a:blipFill>
            <a:blip r:embed="rId5" cstate="email">
              <a:extLst>
                <a:ext uri="{28A0092B-C50C-407E-A947-70E740481C1C}">
                  <a14:useLocalDpi xmlns:a14="http://schemas.microsoft.com/office/drawing/2010/main"/>
                </a:ext>
              </a:extLst>
            </a:blip>
            <a:stretch>
              <a:fillRect/>
            </a:stretch>
          </a:blip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479C81EB-7CFA-0B7A-79A1-C2AE41FA0041}"/>
              </a:ext>
            </a:extLst>
          </p:cNvPr>
          <p:cNvSpPr/>
          <p:nvPr/>
        </p:nvSpPr>
        <p:spPr>
          <a:xfrm>
            <a:off x="3700592" y="1820414"/>
            <a:ext cx="2139564" cy="2139564"/>
          </a:xfrm>
          <a:prstGeom prst="ellipse">
            <a:avLst/>
          </a:prstGeom>
          <a:blipFill>
            <a:blip r:embed="rId6" cstate="email">
              <a:extLst>
                <a:ext uri="{28A0092B-C50C-407E-A947-70E740481C1C}">
                  <a14:useLocalDpi xmlns:a14="http://schemas.microsoft.com/office/drawing/2010/main"/>
                </a:ext>
              </a:extLst>
            </a:blip>
            <a:stretch>
              <a:fillRect/>
            </a:stretch>
          </a:blip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6BCE33FF-C531-BAB0-B1D7-B8444B6420E5}"/>
              </a:ext>
            </a:extLst>
          </p:cNvPr>
          <p:cNvSpPr/>
          <p:nvPr/>
        </p:nvSpPr>
        <p:spPr>
          <a:xfrm>
            <a:off x="6385081" y="1699462"/>
            <a:ext cx="2139564" cy="2139564"/>
          </a:xfrm>
          <a:prstGeom prst="ellipse">
            <a:avLst/>
          </a:prstGeom>
          <a:blipFill>
            <a:blip r:embed="rId7" cstate="email">
              <a:alphaModFix amt="78000"/>
              <a:extLst>
                <a:ext uri="{28A0092B-C50C-407E-A947-70E740481C1C}">
                  <a14:useLocalDpi xmlns:a14="http://schemas.microsoft.com/office/drawing/2010/main"/>
                </a:ext>
              </a:extLst>
            </a:blip>
            <a:stretch>
              <a:fillRect/>
            </a:stretch>
          </a:blip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4CBFEE7C-2353-CC1E-B82A-EFC2FDA4C596}"/>
              </a:ext>
            </a:extLst>
          </p:cNvPr>
          <p:cNvSpPr txBox="1"/>
          <p:nvPr/>
        </p:nvSpPr>
        <p:spPr>
          <a:xfrm>
            <a:off x="1074266" y="4173953"/>
            <a:ext cx="2139564" cy="338554"/>
          </a:xfrm>
          <a:prstGeom prst="rect">
            <a:avLst/>
          </a:prstGeom>
          <a:noFill/>
        </p:spPr>
        <p:txBody>
          <a:bodyPr wrap="square" rtlCol="0">
            <a:spAutoFit/>
          </a:bodyPr>
          <a:lstStyle/>
          <a:p>
            <a:pPr algn="ctr"/>
            <a:r>
              <a:rPr lang="en-GB" sz="1600" b="1" dirty="0">
                <a:solidFill>
                  <a:srgbClr val="59266E"/>
                </a:solidFill>
                <a:latin typeface="Helvetica" panose="020B0604020202020204" pitchFamily="2" charset="0"/>
              </a:rPr>
              <a:t>A/Prof Suzi Nou</a:t>
            </a:r>
          </a:p>
        </p:txBody>
      </p:sp>
      <p:sp>
        <p:nvSpPr>
          <p:cNvPr id="18" name="TextBox 17">
            <a:extLst>
              <a:ext uri="{FF2B5EF4-FFF2-40B4-BE49-F238E27FC236}">
                <a16:creationId xmlns:a16="http://schemas.microsoft.com/office/drawing/2014/main" id="{B4E8188E-FD60-233A-D4E2-43735E7E768E}"/>
              </a:ext>
            </a:extLst>
          </p:cNvPr>
          <p:cNvSpPr txBox="1"/>
          <p:nvPr/>
        </p:nvSpPr>
        <p:spPr>
          <a:xfrm>
            <a:off x="1082574" y="4635319"/>
            <a:ext cx="2122945" cy="523220"/>
          </a:xfrm>
          <a:prstGeom prst="rect">
            <a:avLst/>
          </a:prstGeom>
          <a:noFill/>
        </p:spPr>
        <p:txBody>
          <a:bodyPr wrap="square" rtlCol="0">
            <a:spAutoFit/>
          </a:bodyPr>
          <a:lstStyle/>
          <a:p>
            <a:pPr algn="ctr"/>
            <a:r>
              <a:rPr lang="en-GB" sz="1400" b="1" dirty="0"/>
              <a:t>Immediate Past President,</a:t>
            </a:r>
          </a:p>
          <a:p>
            <a:pPr algn="ctr"/>
            <a:r>
              <a:rPr lang="en-GB" sz="1400" b="1" dirty="0">
                <a:solidFill>
                  <a:srgbClr val="000000"/>
                </a:solidFill>
                <a:effectLst/>
                <a:ea typeface="Times New Roman" panose="02020603050405020304" pitchFamily="18" charset="0"/>
              </a:rPr>
              <a:t>ASA</a:t>
            </a:r>
            <a:endParaRPr lang="en-AU" sz="1400" dirty="0">
              <a:effectLst/>
              <a:ea typeface="Times New Roman" panose="02020603050405020304" pitchFamily="18" charset="0"/>
            </a:endParaRPr>
          </a:p>
        </p:txBody>
      </p:sp>
      <p:sp>
        <p:nvSpPr>
          <p:cNvPr id="19" name="TextBox 18">
            <a:extLst>
              <a:ext uri="{FF2B5EF4-FFF2-40B4-BE49-F238E27FC236}">
                <a16:creationId xmlns:a16="http://schemas.microsoft.com/office/drawing/2014/main" id="{28A8B3E8-A5BF-502E-7735-379E734C816F}"/>
              </a:ext>
            </a:extLst>
          </p:cNvPr>
          <p:cNvSpPr txBox="1"/>
          <p:nvPr/>
        </p:nvSpPr>
        <p:spPr>
          <a:xfrm>
            <a:off x="3733828" y="4182932"/>
            <a:ext cx="2139564" cy="338554"/>
          </a:xfrm>
          <a:prstGeom prst="rect">
            <a:avLst/>
          </a:prstGeom>
          <a:noFill/>
        </p:spPr>
        <p:txBody>
          <a:bodyPr wrap="square" rtlCol="0">
            <a:spAutoFit/>
          </a:bodyPr>
          <a:lstStyle/>
          <a:p>
            <a:pPr algn="ctr"/>
            <a:r>
              <a:rPr lang="en-GB" sz="1600" b="1" dirty="0">
                <a:solidFill>
                  <a:srgbClr val="59266E"/>
                </a:solidFill>
                <a:latin typeface="Helvetica" panose="020B0604020202020204" pitchFamily="2" charset="0"/>
              </a:rPr>
              <a:t>Dr Tanya Farrell</a:t>
            </a:r>
          </a:p>
        </p:txBody>
      </p:sp>
      <p:sp>
        <p:nvSpPr>
          <p:cNvPr id="20" name="TextBox 19">
            <a:extLst>
              <a:ext uri="{FF2B5EF4-FFF2-40B4-BE49-F238E27FC236}">
                <a16:creationId xmlns:a16="http://schemas.microsoft.com/office/drawing/2014/main" id="{A498DD4C-A067-9C1A-3A6B-7F2AACC3C5CF}"/>
              </a:ext>
            </a:extLst>
          </p:cNvPr>
          <p:cNvSpPr txBox="1"/>
          <p:nvPr/>
        </p:nvSpPr>
        <p:spPr>
          <a:xfrm>
            <a:off x="3725518" y="4635319"/>
            <a:ext cx="2139564" cy="307777"/>
          </a:xfrm>
          <a:prstGeom prst="rect">
            <a:avLst/>
          </a:prstGeom>
          <a:noFill/>
        </p:spPr>
        <p:txBody>
          <a:bodyPr wrap="square" rtlCol="0">
            <a:spAutoFit/>
          </a:bodyPr>
          <a:lstStyle/>
          <a:p>
            <a:pPr algn="ctr"/>
            <a:r>
              <a:rPr lang="en-GB" sz="1400" b="1" dirty="0"/>
              <a:t>President, SPANZA</a:t>
            </a:r>
            <a:endParaRPr lang="en-GB" sz="1400" dirty="0"/>
          </a:p>
        </p:txBody>
      </p:sp>
      <p:sp>
        <p:nvSpPr>
          <p:cNvPr id="21" name="TextBox 20">
            <a:extLst>
              <a:ext uri="{FF2B5EF4-FFF2-40B4-BE49-F238E27FC236}">
                <a16:creationId xmlns:a16="http://schemas.microsoft.com/office/drawing/2014/main" id="{6DE2A4F8-76F6-8EDC-1B63-39AF98E5CABA}"/>
              </a:ext>
            </a:extLst>
          </p:cNvPr>
          <p:cNvSpPr txBox="1"/>
          <p:nvPr/>
        </p:nvSpPr>
        <p:spPr>
          <a:xfrm>
            <a:off x="6368463" y="4173953"/>
            <a:ext cx="2139564" cy="338554"/>
          </a:xfrm>
          <a:prstGeom prst="rect">
            <a:avLst/>
          </a:prstGeom>
          <a:noFill/>
        </p:spPr>
        <p:txBody>
          <a:bodyPr wrap="square" rtlCol="0">
            <a:spAutoFit/>
          </a:bodyPr>
          <a:lstStyle/>
          <a:p>
            <a:pPr algn="ctr"/>
            <a:r>
              <a:rPr lang="en-GB" sz="1600" b="1" dirty="0">
                <a:solidFill>
                  <a:srgbClr val="59266E"/>
                </a:solidFill>
                <a:latin typeface="Helvetica" panose="020B0604020202020204" pitchFamily="2" charset="0"/>
              </a:rPr>
              <a:t>Dr Maryann Turner</a:t>
            </a:r>
          </a:p>
        </p:txBody>
      </p:sp>
      <p:sp>
        <p:nvSpPr>
          <p:cNvPr id="23" name="TextBox 22">
            <a:extLst>
              <a:ext uri="{FF2B5EF4-FFF2-40B4-BE49-F238E27FC236}">
                <a16:creationId xmlns:a16="http://schemas.microsoft.com/office/drawing/2014/main" id="{3B88BB3E-739C-89E1-6B90-4C3866DCC419}"/>
              </a:ext>
            </a:extLst>
          </p:cNvPr>
          <p:cNvSpPr txBox="1"/>
          <p:nvPr/>
        </p:nvSpPr>
        <p:spPr>
          <a:xfrm>
            <a:off x="6368463" y="4635318"/>
            <a:ext cx="2139564" cy="523220"/>
          </a:xfrm>
          <a:prstGeom prst="rect">
            <a:avLst/>
          </a:prstGeom>
          <a:noFill/>
        </p:spPr>
        <p:txBody>
          <a:bodyPr wrap="square" rtlCol="0">
            <a:spAutoFit/>
          </a:bodyPr>
          <a:lstStyle/>
          <a:p>
            <a:pPr algn="ctr"/>
            <a:r>
              <a:rPr lang="en-GB" sz="1400" b="1" dirty="0"/>
              <a:t>Previous Councillor, ANZCA</a:t>
            </a:r>
          </a:p>
        </p:txBody>
      </p:sp>
      <p:sp>
        <p:nvSpPr>
          <p:cNvPr id="4" name="Oval 3">
            <a:extLst>
              <a:ext uri="{FF2B5EF4-FFF2-40B4-BE49-F238E27FC236}">
                <a16:creationId xmlns:a16="http://schemas.microsoft.com/office/drawing/2014/main" id="{CF4133FD-56E4-8657-CE93-D4A49617CB70}"/>
              </a:ext>
            </a:extLst>
          </p:cNvPr>
          <p:cNvSpPr/>
          <p:nvPr/>
        </p:nvSpPr>
        <p:spPr>
          <a:xfrm>
            <a:off x="9556376" y="554317"/>
            <a:ext cx="1809233" cy="1693781"/>
          </a:xfrm>
          <a:prstGeom prst="ellipse">
            <a:avLst/>
          </a:prstGeom>
          <a:blipFill>
            <a:blip r:embed="rId8"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B0F3A7F8-7CD3-278F-94B6-C74FDF6BAF17}"/>
              </a:ext>
            </a:extLst>
          </p:cNvPr>
          <p:cNvSpPr/>
          <p:nvPr/>
        </p:nvSpPr>
        <p:spPr>
          <a:xfrm>
            <a:off x="9662647" y="4439681"/>
            <a:ext cx="1702962" cy="1645976"/>
          </a:xfrm>
          <a:prstGeom prst="ellipse">
            <a:avLst/>
          </a:prstGeom>
          <a:blipFill>
            <a:blip r:embed="rId9"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D883FF"/>
              </a:solidFill>
            </a:endParaRPr>
          </a:p>
        </p:txBody>
      </p:sp>
      <p:sp>
        <p:nvSpPr>
          <p:cNvPr id="13" name="Oval 12">
            <a:extLst>
              <a:ext uri="{FF2B5EF4-FFF2-40B4-BE49-F238E27FC236}">
                <a16:creationId xmlns:a16="http://schemas.microsoft.com/office/drawing/2014/main" id="{48B0FC11-B56D-A6AF-3E1E-D2C8B32393FD}"/>
              </a:ext>
            </a:extLst>
          </p:cNvPr>
          <p:cNvSpPr/>
          <p:nvPr/>
        </p:nvSpPr>
        <p:spPr>
          <a:xfrm>
            <a:off x="9641648" y="2478152"/>
            <a:ext cx="1723961" cy="1664584"/>
          </a:xfrm>
          <a:prstGeom prst="ellipse">
            <a:avLst/>
          </a:prstGeom>
          <a:blipFill>
            <a:blip r:embed="rId10"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group of children in different colors&#10;&#10;AI-generated content may be incorrect.">
            <a:extLst>
              <a:ext uri="{FF2B5EF4-FFF2-40B4-BE49-F238E27FC236}">
                <a16:creationId xmlns:a16="http://schemas.microsoft.com/office/drawing/2014/main" id="{8BC2F6E7-E4E6-46C5-0B3A-F8855F40B8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13924" y="4500373"/>
            <a:ext cx="2272726" cy="1484729"/>
          </a:xfrm>
          <a:prstGeom prst="rect">
            <a:avLst/>
          </a:prstGeom>
        </p:spPr>
      </p:pic>
      <p:pic>
        <p:nvPicPr>
          <p:cNvPr id="28" name="Video 27">
            <a:extLst>
              <a:ext uri="{FF2B5EF4-FFF2-40B4-BE49-F238E27FC236}">
                <a16:creationId xmlns:a16="http://schemas.microsoft.com/office/drawing/2014/main" id="{296630E5-6903-0B78-969F-87A5ED25A6C8}"/>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70487" y="4986300"/>
            <a:ext cx="2057400" cy="2057400"/>
          </a:xfrm>
          <a:prstGeom prst="ellipse">
            <a:avLst/>
          </a:prstGeom>
        </p:spPr>
      </p:pic>
    </p:spTree>
    <p:extLst>
      <p:ext uri="{BB962C8B-B14F-4D97-AF65-F5344CB8AC3E}">
        <p14:creationId xmlns:p14="http://schemas.microsoft.com/office/powerpoint/2010/main" val="3984793846"/>
      </p:ext>
    </p:extLst>
  </p:cSld>
  <p:clrMapOvr>
    <a:masterClrMapping/>
  </p:clrMapOvr>
  <mc:AlternateContent xmlns:mc="http://schemas.openxmlformats.org/markup-compatibility/2006" xmlns:p14="http://schemas.microsoft.com/office/powerpoint/2010/main">
    <mc:Choice Requires="p14">
      <p:transition spd="slow" p14:dur="2000" advTm="23633"/>
    </mc:Choice>
    <mc:Fallback xmlns="">
      <p:transition spd="slow" advTm="2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949C7CE-91DB-7689-B168-D3079006CE00}"/>
              </a:ext>
            </a:extLst>
          </p:cNvPr>
          <p:cNvSpPr/>
          <p:nvPr/>
        </p:nvSpPr>
        <p:spPr>
          <a:xfrm>
            <a:off x="5290372" y="2307830"/>
            <a:ext cx="2156182" cy="3190401"/>
          </a:xfrm>
          <a:prstGeom prst="roundRect">
            <a:avLst/>
          </a:prstGeom>
          <a:solidFill>
            <a:srgbClr val="EEE3F9">
              <a:alpha val="68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752223E2-3945-1475-8D6C-D3EF67B9F600}"/>
              </a:ext>
            </a:extLst>
          </p:cNvPr>
          <p:cNvSpPr/>
          <p:nvPr/>
        </p:nvSpPr>
        <p:spPr>
          <a:xfrm>
            <a:off x="2580954" y="2307830"/>
            <a:ext cx="2156182" cy="3190408"/>
          </a:xfrm>
          <a:prstGeom prst="roundRect">
            <a:avLst/>
          </a:prstGeom>
          <a:solidFill>
            <a:srgbClr val="EEE3F9">
              <a:alpha val="68000"/>
            </a:srgbClr>
          </a:solidFill>
          <a:ln>
            <a:noFill/>
          </a:ln>
          <a:effectLst>
            <a:outerShdw blurRad="381000" dir="16200000" sx="67000" sy="67000" kx="1200000" algn="br" rotWithShape="0">
              <a:prstClr val="black">
                <a:alpha val="6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32B5F61-169B-CC32-7C4E-3011EDEE0E8C}"/>
              </a:ext>
            </a:extLst>
          </p:cNvPr>
          <p:cNvSpPr txBox="1"/>
          <p:nvPr/>
        </p:nvSpPr>
        <p:spPr>
          <a:xfrm>
            <a:off x="508671" y="843000"/>
            <a:ext cx="6535596" cy="707886"/>
          </a:xfrm>
          <a:prstGeom prst="rect">
            <a:avLst/>
          </a:prstGeom>
          <a:noFill/>
        </p:spPr>
        <p:txBody>
          <a:bodyPr wrap="square" anchor="ctr">
            <a:spAutoFit/>
          </a:bodyPr>
          <a:lstStyle/>
          <a:p>
            <a:r>
              <a:rPr lang="en-AU" sz="4000" b="1" dirty="0">
                <a:solidFill>
                  <a:srgbClr val="CBABDA"/>
                </a:solidFill>
                <a:latin typeface="Helvetica" panose="020B0604020202020204" pitchFamily="2" charset="0"/>
              </a:rPr>
              <a:t>Curriculum subcommittee</a:t>
            </a:r>
            <a:endParaRPr lang="en-AU" sz="4000" b="1" dirty="0">
              <a:solidFill>
                <a:srgbClr val="59266E"/>
              </a:solidFill>
              <a:latin typeface="Helvetica" panose="020B0604020202020204" pitchFamily="2" charset="0"/>
            </a:endParaRPr>
          </a:p>
        </p:txBody>
      </p:sp>
      <p:sp>
        <p:nvSpPr>
          <p:cNvPr id="11" name="TextBox 10">
            <a:extLst>
              <a:ext uri="{FF2B5EF4-FFF2-40B4-BE49-F238E27FC236}">
                <a16:creationId xmlns:a16="http://schemas.microsoft.com/office/drawing/2014/main" id="{4CBFEE7C-2353-CC1E-B82A-EFC2FDA4C596}"/>
              </a:ext>
            </a:extLst>
          </p:cNvPr>
          <p:cNvSpPr txBox="1"/>
          <p:nvPr/>
        </p:nvSpPr>
        <p:spPr>
          <a:xfrm>
            <a:off x="2539408" y="3727237"/>
            <a:ext cx="2139564" cy="830997"/>
          </a:xfrm>
          <a:prstGeom prst="rect">
            <a:avLst/>
          </a:prstGeom>
          <a:noFill/>
        </p:spPr>
        <p:txBody>
          <a:bodyPr wrap="square" rtlCol="0">
            <a:spAutoFit/>
          </a:bodyPr>
          <a:lstStyle/>
          <a:p>
            <a:pPr algn="ctr"/>
            <a:r>
              <a:rPr lang="en-GB" sz="2400" b="1" dirty="0">
                <a:solidFill>
                  <a:srgbClr val="59266E"/>
                </a:solidFill>
                <a:latin typeface="Helvetica" panose="020B0604020202020204" pitchFamily="2" charset="0"/>
              </a:rPr>
              <a:t>Dr Lia Freestone</a:t>
            </a:r>
          </a:p>
        </p:txBody>
      </p:sp>
      <p:sp>
        <p:nvSpPr>
          <p:cNvPr id="21" name="TextBox 20">
            <a:extLst>
              <a:ext uri="{FF2B5EF4-FFF2-40B4-BE49-F238E27FC236}">
                <a16:creationId xmlns:a16="http://schemas.microsoft.com/office/drawing/2014/main" id="{6DE2A4F8-76F6-8EDC-1B63-39AF98E5CABA}"/>
              </a:ext>
            </a:extLst>
          </p:cNvPr>
          <p:cNvSpPr txBox="1"/>
          <p:nvPr/>
        </p:nvSpPr>
        <p:spPr>
          <a:xfrm>
            <a:off x="5265444" y="3733753"/>
            <a:ext cx="2139564" cy="830997"/>
          </a:xfrm>
          <a:prstGeom prst="rect">
            <a:avLst/>
          </a:prstGeom>
          <a:noFill/>
        </p:spPr>
        <p:txBody>
          <a:bodyPr wrap="square" rtlCol="0">
            <a:spAutoFit/>
          </a:bodyPr>
          <a:lstStyle/>
          <a:p>
            <a:pPr algn="ctr"/>
            <a:r>
              <a:rPr lang="en-GB" sz="2400" b="1" dirty="0">
                <a:solidFill>
                  <a:srgbClr val="59266E"/>
                </a:solidFill>
                <a:latin typeface="Helvetica" panose="020B0604020202020204" pitchFamily="2" charset="0"/>
              </a:rPr>
              <a:t>Dr Alison Brereton</a:t>
            </a:r>
          </a:p>
        </p:txBody>
      </p:sp>
      <p:sp>
        <p:nvSpPr>
          <p:cNvPr id="4" name="Oval 3">
            <a:extLst>
              <a:ext uri="{FF2B5EF4-FFF2-40B4-BE49-F238E27FC236}">
                <a16:creationId xmlns:a16="http://schemas.microsoft.com/office/drawing/2014/main" id="{CF4133FD-56E4-8657-CE93-D4A49617CB70}"/>
              </a:ext>
            </a:extLst>
          </p:cNvPr>
          <p:cNvSpPr/>
          <p:nvPr/>
        </p:nvSpPr>
        <p:spPr>
          <a:xfrm>
            <a:off x="9556376" y="554317"/>
            <a:ext cx="1809233" cy="1693781"/>
          </a:xfrm>
          <a:prstGeom prst="ellipse">
            <a:avLst/>
          </a:prstGeom>
          <a:blipFill>
            <a:blip r:embed="rId5"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B0F3A7F8-7CD3-278F-94B6-C74FDF6BAF17}"/>
              </a:ext>
            </a:extLst>
          </p:cNvPr>
          <p:cNvSpPr/>
          <p:nvPr/>
        </p:nvSpPr>
        <p:spPr>
          <a:xfrm>
            <a:off x="9662647" y="4482539"/>
            <a:ext cx="1702962" cy="1645976"/>
          </a:xfrm>
          <a:prstGeom prst="ellipse">
            <a:avLst/>
          </a:prstGeom>
          <a:blipFill>
            <a:blip r:embed="rId6"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48B0FC11-B56D-A6AF-3E1E-D2C8B32393FD}"/>
              </a:ext>
            </a:extLst>
          </p:cNvPr>
          <p:cNvSpPr/>
          <p:nvPr/>
        </p:nvSpPr>
        <p:spPr>
          <a:xfrm>
            <a:off x="9641648" y="2478152"/>
            <a:ext cx="1723961" cy="1664584"/>
          </a:xfrm>
          <a:prstGeom prst="ellipse">
            <a:avLst/>
          </a:prstGeom>
          <a:blipFill>
            <a:blip r:embed="rId7" cstate="email">
              <a:extLst>
                <a:ext uri="{28A0092B-C50C-407E-A947-70E740481C1C}">
                  <a14:useLocalDpi xmlns:a14="http://schemas.microsoft.com/office/drawing/2010/main"/>
                </a:ext>
              </a:extLst>
            </a:blip>
            <a:stretch>
              <a:fillRect/>
            </a:stretch>
          </a:blipFill>
          <a:ln w="76200">
            <a:solidFill>
              <a:srgbClr val="EEE3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group of children in different colors&#10;&#10;AI-generated content may be incorrect.">
            <a:extLst>
              <a:ext uri="{FF2B5EF4-FFF2-40B4-BE49-F238E27FC236}">
                <a16:creationId xmlns:a16="http://schemas.microsoft.com/office/drawing/2014/main" id="{7B9EDFF4-BC0E-684B-8B3D-3F033598D8D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36595" y="4558234"/>
            <a:ext cx="2272726" cy="1484729"/>
          </a:xfrm>
          <a:prstGeom prst="rect">
            <a:avLst/>
          </a:prstGeom>
        </p:spPr>
      </p:pic>
      <p:pic>
        <p:nvPicPr>
          <p:cNvPr id="16" name="Video 15">
            <a:extLst>
              <a:ext uri="{FF2B5EF4-FFF2-40B4-BE49-F238E27FC236}">
                <a16:creationId xmlns:a16="http://schemas.microsoft.com/office/drawing/2014/main" id="{B8D0BC32-2C56-0071-FEBA-AD4D315C615F}"/>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484632" y="4315968"/>
            <a:ext cx="2057400" cy="2057400"/>
          </a:xfrm>
          <a:prstGeom prst="ellipse">
            <a:avLst/>
          </a:prstGeom>
        </p:spPr>
      </p:pic>
    </p:spTree>
    <p:extLst>
      <p:ext uri="{BB962C8B-B14F-4D97-AF65-F5344CB8AC3E}">
        <p14:creationId xmlns:p14="http://schemas.microsoft.com/office/powerpoint/2010/main" val="1355842331"/>
      </p:ext>
    </p:extLst>
  </p:cSld>
  <p:clrMapOvr>
    <a:masterClrMapping/>
  </p:clrMapOvr>
  <mc:AlternateContent xmlns:mc="http://schemas.openxmlformats.org/markup-compatibility/2006" xmlns:p14="http://schemas.microsoft.com/office/powerpoint/2010/main">
    <mc:Choice Requires="p14">
      <p:transition spd="slow" p14:dur="2000" advTm="42855"/>
    </mc:Choice>
    <mc:Fallback xmlns="">
      <p:transition spd="slow" advTm="4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35EFF-C374-4EFA-1FD2-C885CCE87FE9}"/>
              </a:ext>
            </a:extLst>
          </p:cNvPr>
          <p:cNvSpPr>
            <a:spLocks/>
          </p:cNvSpPr>
          <p:nvPr/>
        </p:nvSpPr>
        <p:spPr>
          <a:xfrm>
            <a:off x="0" y="0"/>
            <a:ext cx="12192001" cy="6858000"/>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C43BD1EA-DB40-BBCD-CE68-B04AFDA7AF48}"/>
              </a:ext>
            </a:extLst>
          </p:cNvPr>
          <p:cNvGrpSpPr/>
          <p:nvPr/>
        </p:nvGrpSpPr>
        <p:grpSpPr>
          <a:xfrm>
            <a:off x="1059189" y="137410"/>
            <a:ext cx="14747734" cy="11985804"/>
            <a:chOff x="1059189" y="-516327"/>
            <a:chExt cx="14747734" cy="11985804"/>
          </a:xfrm>
        </p:grpSpPr>
        <p:sp>
          <p:nvSpPr>
            <p:cNvPr id="4" name="Flowchart: Alternate Process 3">
              <a:extLst>
                <a:ext uri="{FF2B5EF4-FFF2-40B4-BE49-F238E27FC236}">
                  <a16:creationId xmlns:a16="http://schemas.microsoft.com/office/drawing/2014/main" id="{373F2D8B-A6F2-4314-99C3-0AAD3F0DA06A}"/>
                </a:ext>
              </a:extLst>
            </p:cNvPr>
            <p:cNvSpPr/>
            <p:nvPr/>
          </p:nvSpPr>
          <p:spPr>
            <a:xfrm rot="18842915">
              <a:off x="3702555" y="2490709"/>
              <a:ext cx="11985804" cy="5971732"/>
            </a:xfrm>
            <a:prstGeom prst="flowChartAlternateProcess">
              <a:avLst/>
            </a:prstGeom>
            <a:gradFill>
              <a:gsLst>
                <a:gs pos="8000">
                  <a:schemeClr val="accent1">
                    <a:lumMod val="5000"/>
                    <a:lumOff val="95000"/>
                    <a:alpha val="11000"/>
                  </a:schemeClr>
                </a:gs>
                <a:gs pos="74000">
                  <a:srgbClr val="A06AB8">
                    <a:alpha val="9000"/>
                  </a:srgbClr>
                </a:gs>
                <a:gs pos="85000">
                  <a:srgbClr val="A069B8">
                    <a:alpha val="10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lowchart: Alternate Process 2">
              <a:extLst>
                <a:ext uri="{FF2B5EF4-FFF2-40B4-BE49-F238E27FC236}">
                  <a16:creationId xmlns:a16="http://schemas.microsoft.com/office/drawing/2014/main" id="{44070AE3-51EB-B9A6-D34E-F4303083C669}"/>
                </a:ext>
              </a:extLst>
            </p:cNvPr>
            <p:cNvSpPr/>
            <p:nvPr/>
          </p:nvSpPr>
          <p:spPr>
            <a:xfrm rot="19929036">
              <a:off x="1059189" y="3293100"/>
              <a:ext cx="14067898" cy="5724346"/>
            </a:xfrm>
            <a:prstGeom prst="flowChartAlternateProcess">
              <a:avLst/>
            </a:prstGeom>
            <a:gradFill>
              <a:gsLst>
                <a:gs pos="8000">
                  <a:schemeClr val="accent1">
                    <a:lumMod val="5000"/>
                    <a:lumOff val="95000"/>
                    <a:alpha val="9000"/>
                  </a:schemeClr>
                </a:gs>
                <a:gs pos="74000">
                  <a:srgbClr val="A06AB8">
                    <a:alpha val="10000"/>
                  </a:srgbClr>
                </a:gs>
                <a:gs pos="85000">
                  <a:srgbClr val="A069B8">
                    <a:alpha val="19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lowchart: Alternate Process 5">
              <a:extLst>
                <a:ext uri="{FF2B5EF4-FFF2-40B4-BE49-F238E27FC236}">
                  <a16:creationId xmlns:a16="http://schemas.microsoft.com/office/drawing/2014/main" id="{6F390F86-D5AF-CFCD-CC9A-8FBED6AC11F0}"/>
                </a:ext>
              </a:extLst>
            </p:cNvPr>
            <p:cNvSpPr/>
            <p:nvPr/>
          </p:nvSpPr>
          <p:spPr>
            <a:xfrm rot="19370464">
              <a:off x="3083533" y="2584510"/>
              <a:ext cx="12723390" cy="5881102"/>
            </a:xfrm>
            <a:prstGeom prst="flowChartAlternateProcess">
              <a:avLst/>
            </a:prstGeom>
            <a:gradFill>
              <a:gsLst>
                <a:gs pos="8000">
                  <a:schemeClr val="accent1">
                    <a:lumMod val="5000"/>
                    <a:lumOff val="95000"/>
                    <a:alpha val="20000"/>
                  </a:schemeClr>
                </a:gs>
                <a:gs pos="74000">
                  <a:srgbClr val="A06AB8">
                    <a:alpha val="14000"/>
                  </a:srgbClr>
                </a:gs>
                <a:gs pos="85000">
                  <a:srgbClr val="A069B8">
                    <a:alpha val="10000"/>
                  </a:srgbClr>
                </a:gs>
                <a:gs pos="100000">
                  <a:srgbClr val="A06AB8">
                    <a:alpha val="1300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832B5F61-169B-CC32-7C4E-3011EDEE0E8C}"/>
              </a:ext>
            </a:extLst>
          </p:cNvPr>
          <p:cNvSpPr txBox="1"/>
          <p:nvPr/>
        </p:nvSpPr>
        <p:spPr>
          <a:xfrm>
            <a:off x="2425130" y="2767281"/>
            <a:ext cx="7341740" cy="1323439"/>
          </a:xfrm>
          <a:prstGeom prst="rect">
            <a:avLst/>
          </a:prstGeom>
          <a:noFill/>
        </p:spPr>
        <p:txBody>
          <a:bodyPr wrap="square" anchor="ctr">
            <a:spAutoFit/>
          </a:bodyPr>
          <a:lstStyle/>
          <a:p>
            <a:pPr algn="ctr"/>
            <a:r>
              <a:rPr lang="en-AU" sz="4000" b="1" dirty="0">
                <a:solidFill>
                  <a:schemeClr val="bg1"/>
                </a:solidFill>
                <a:latin typeface="Helvetica" panose="020B0604020202020204" pitchFamily="2" charset="0"/>
              </a:rPr>
              <a:t>Introducing the Book Club series</a:t>
            </a:r>
          </a:p>
        </p:txBody>
      </p:sp>
      <p:pic>
        <p:nvPicPr>
          <p:cNvPr id="12" name="Video 11">
            <a:extLst>
              <a:ext uri="{FF2B5EF4-FFF2-40B4-BE49-F238E27FC236}">
                <a16:creationId xmlns:a16="http://schemas.microsoft.com/office/drawing/2014/main" id="{2A352E80-29BF-AB11-BF93-F61557478604}"/>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484632" y="4315968"/>
            <a:ext cx="2057400" cy="2057400"/>
          </a:xfrm>
          <a:prstGeom prst="ellipse">
            <a:avLst/>
          </a:prstGeom>
        </p:spPr>
      </p:pic>
    </p:spTree>
    <p:extLst>
      <p:ext uri="{BB962C8B-B14F-4D97-AF65-F5344CB8AC3E}">
        <p14:creationId xmlns:p14="http://schemas.microsoft.com/office/powerpoint/2010/main" val="511347173"/>
      </p:ext>
    </p:extLst>
  </p:cSld>
  <p:clrMapOvr>
    <a:masterClrMapping/>
  </p:clrMapOvr>
  <mc:AlternateContent xmlns:mc="http://schemas.openxmlformats.org/markup-compatibility/2006" xmlns:p14="http://schemas.microsoft.com/office/powerpoint/2010/main">
    <mc:Choice Requires="p14">
      <p:transition spd="slow" p14:dur="2000" advTm="58033"/>
    </mc:Choice>
    <mc:Fallback xmlns="">
      <p:transition spd="slow" advTm="5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4346A84F-E576-DD6D-0254-95CCC7C9F1D6}"/>
              </a:ext>
            </a:extLst>
          </p:cNvPr>
          <p:cNvSpPr/>
          <p:nvPr/>
        </p:nvSpPr>
        <p:spPr>
          <a:xfrm>
            <a:off x="4592447" y="2143124"/>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Rectangle: Rounded Corners 34">
            <a:extLst>
              <a:ext uri="{FF2B5EF4-FFF2-40B4-BE49-F238E27FC236}">
                <a16:creationId xmlns:a16="http://schemas.microsoft.com/office/drawing/2014/main" id="{1FF68050-6494-0EAA-0D7E-79A897CEE486}"/>
              </a:ext>
            </a:extLst>
          </p:cNvPr>
          <p:cNvSpPr/>
          <p:nvPr/>
        </p:nvSpPr>
        <p:spPr>
          <a:xfrm>
            <a:off x="8097255" y="2143124"/>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Rounded Corners 5">
            <a:extLst>
              <a:ext uri="{FF2B5EF4-FFF2-40B4-BE49-F238E27FC236}">
                <a16:creationId xmlns:a16="http://schemas.microsoft.com/office/drawing/2014/main" id="{752223E2-3945-1475-8D6C-D3EF67B9F600}"/>
              </a:ext>
            </a:extLst>
          </p:cNvPr>
          <p:cNvSpPr/>
          <p:nvPr/>
        </p:nvSpPr>
        <p:spPr>
          <a:xfrm>
            <a:off x="1082573" y="2143124"/>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832B5F61-169B-CC32-7C4E-3011EDEE0E8C}"/>
              </a:ext>
            </a:extLst>
          </p:cNvPr>
          <p:cNvSpPr txBox="1"/>
          <p:nvPr/>
        </p:nvSpPr>
        <p:spPr>
          <a:xfrm>
            <a:off x="461990" y="888007"/>
            <a:ext cx="7351974" cy="707886"/>
          </a:xfrm>
          <a:prstGeom prst="rect">
            <a:avLst/>
          </a:prstGeom>
          <a:noFill/>
        </p:spPr>
        <p:txBody>
          <a:bodyPr wrap="square" anchor="ctr">
            <a:spAutoFit/>
          </a:bodyPr>
          <a:lstStyle/>
          <a:p>
            <a:r>
              <a:rPr lang="en-AU" sz="4000" b="1" dirty="0">
                <a:solidFill>
                  <a:srgbClr val="CBABDA"/>
                </a:solidFill>
                <a:latin typeface="Helvetica" panose="020B0604020202020204" pitchFamily="2" charset="0"/>
              </a:rPr>
              <a:t>First </a:t>
            </a:r>
            <a:r>
              <a:rPr lang="en-AU" sz="4000" b="1" dirty="0" err="1">
                <a:solidFill>
                  <a:srgbClr val="CBABDA"/>
                </a:solidFill>
                <a:latin typeface="Helvetica" panose="020B0604020202020204" pitchFamily="2" charset="0"/>
              </a:rPr>
              <a:t>Bookclub</a:t>
            </a:r>
            <a:endParaRPr lang="en-AU" sz="4000" b="1" dirty="0">
              <a:solidFill>
                <a:srgbClr val="59266E"/>
              </a:solidFill>
              <a:latin typeface="Helvetica" panose="020B0604020202020204" pitchFamily="2" charset="0"/>
            </a:endParaRPr>
          </a:p>
        </p:txBody>
      </p:sp>
      <p:sp>
        <p:nvSpPr>
          <p:cNvPr id="11" name="TextBox 10">
            <a:extLst>
              <a:ext uri="{FF2B5EF4-FFF2-40B4-BE49-F238E27FC236}">
                <a16:creationId xmlns:a16="http://schemas.microsoft.com/office/drawing/2014/main" id="{4CBFEE7C-2353-CC1E-B82A-EFC2FDA4C596}"/>
              </a:ext>
            </a:extLst>
          </p:cNvPr>
          <p:cNvSpPr txBox="1"/>
          <p:nvPr/>
        </p:nvSpPr>
        <p:spPr>
          <a:xfrm>
            <a:off x="4815835" y="3008277"/>
            <a:ext cx="2560321" cy="646331"/>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Developing a code of conduct</a:t>
            </a:r>
          </a:p>
        </p:txBody>
      </p:sp>
      <p:sp>
        <p:nvSpPr>
          <p:cNvPr id="18" name="TextBox 17">
            <a:extLst>
              <a:ext uri="{FF2B5EF4-FFF2-40B4-BE49-F238E27FC236}">
                <a16:creationId xmlns:a16="http://schemas.microsoft.com/office/drawing/2014/main" id="{B4E8188E-FD60-233A-D4E2-43735E7E768E}"/>
              </a:ext>
            </a:extLst>
          </p:cNvPr>
          <p:cNvSpPr txBox="1"/>
          <p:nvPr/>
        </p:nvSpPr>
        <p:spPr>
          <a:xfrm>
            <a:off x="8211778" y="4177917"/>
            <a:ext cx="2560321" cy="584775"/>
          </a:xfrm>
          <a:prstGeom prst="rect">
            <a:avLst/>
          </a:prstGeom>
          <a:noFill/>
        </p:spPr>
        <p:txBody>
          <a:bodyPr wrap="square" rtlCol="0">
            <a:spAutoFit/>
          </a:bodyPr>
          <a:lstStyle>
            <a:defPPr>
              <a:defRPr lang="en-US"/>
            </a:defPPr>
            <a:lvl1pPr algn="ctr">
              <a:defRPr sz="1400">
                <a:solidFill>
                  <a:srgbClr val="59266E"/>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AU" sz="1600" dirty="0">
                <a:latin typeface="Helvetica" pitchFamily="2" charset="0"/>
              </a:rPr>
              <a:t>Introducing the topic and the resources</a:t>
            </a:r>
            <a:endParaRPr lang="en-GB" sz="1600" dirty="0">
              <a:latin typeface="Helvetica" pitchFamily="2" charset="0"/>
            </a:endParaRPr>
          </a:p>
        </p:txBody>
      </p:sp>
      <p:grpSp>
        <p:nvGrpSpPr>
          <p:cNvPr id="34" name="Group 33">
            <a:extLst>
              <a:ext uri="{FF2B5EF4-FFF2-40B4-BE49-F238E27FC236}">
                <a16:creationId xmlns:a16="http://schemas.microsoft.com/office/drawing/2014/main" id="{5437F984-D7A8-8CB6-FC33-0A223E0D5F14}"/>
              </a:ext>
            </a:extLst>
          </p:cNvPr>
          <p:cNvGrpSpPr/>
          <p:nvPr/>
        </p:nvGrpSpPr>
        <p:grpSpPr>
          <a:xfrm>
            <a:off x="2207434" y="1827190"/>
            <a:ext cx="757377" cy="631867"/>
            <a:chOff x="2207436" y="1985520"/>
            <a:chExt cx="757377" cy="631867"/>
          </a:xfrm>
          <a:effectLst>
            <a:outerShdw blurRad="50800" dir="11400000" algn="tl" rotWithShape="0">
              <a:prstClr val="black">
                <a:alpha val="34000"/>
              </a:prstClr>
            </a:outerShdw>
          </a:effectLst>
        </p:grpSpPr>
        <p:sp>
          <p:nvSpPr>
            <p:cNvPr id="27" name="Oval 26">
              <a:extLst>
                <a:ext uri="{FF2B5EF4-FFF2-40B4-BE49-F238E27FC236}">
                  <a16:creationId xmlns:a16="http://schemas.microsoft.com/office/drawing/2014/main" id="{81474B53-9514-CA03-901C-97E2CBD9D258}"/>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7E77911B-780E-BCDB-ED39-2A5582A033EF}"/>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1</a:t>
              </a:r>
            </a:p>
          </p:txBody>
        </p:sp>
      </p:grpSp>
      <p:cxnSp>
        <p:nvCxnSpPr>
          <p:cNvPr id="30" name="Straight Connector 29">
            <a:extLst>
              <a:ext uri="{FF2B5EF4-FFF2-40B4-BE49-F238E27FC236}">
                <a16:creationId xmlns:a16="http://schemas.microsoft.com/office/drawing/2014/main" id="{B48D6979-0A7E-7B48-2F2F-F2EDA7CA53C8}"/>
              </a:ext>
            </a:extLst>
          </p:cNvPr>
          <p:cNvCxnSpPr>
            <a:cxnSpLocks/>
          </p:cNvCxnSpPr>
          <p:nvPr/>
        </p:nvCxnSpPr>
        <p:spPr>
          <a:xfrm>
            <a:off x="1427870"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293EB07-A062-D278-E272-2384BC0DF967}"/>
              </a:ext>
            </a:extLst>
          </p:cNvPr>
          <p:cNvSpPr txBox="1"/>
          <p:nvPr/>
        </p:nvSpPr>
        <p:spPr>
          <a:xfrm>
            <a:off x="8097254" y="3059668"/>
            <a:ext cx="3007105" cy="369332"/>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Managers and Leaders</a:t>
            </a:r>
          </a:p>
        </p:txBody>
      </p:sp>
      <p:sp>
        <p:nvSpPr>
          <p:cNvPr id="37" name="TextBox 36">
            <a:extLst>
              <a:ext uri="{FF2B5EF4-FFF2-40B4-BE49-F238E27FC236}">
                <a16:creationId xmlns:a16="http://schemas.microsoft.com/office/drawing/2014/main" id="{8EA047BD-6DF9-8BB9-FCB9-95D553C8DE32}"/>
              </a:ext>
            </a:extLst>
          </p:cNvPr>
          <p:cNvSpPr txBox="1"/>
          <p:nvPr/>
        </p:nvSpPr>
        <p:spPr>
          <a:xfrm>
            <a:off x="4815835" y="4251101"/>
            <a:ext cx="2560321" cy="584775"/>
          </a:xfrm>
          <a:prstGeom prst="rect">
            <a:avLst/>
          </a:prstGeom>
          <a:noFill/>
        </p:spPr>
        <p:txBody>
          <a:bodyPr wrap="square" rtlCol="0">
            <a:spAutoFit/>
          </a:bodyPr>
          <a:lstStyle/>
          <a:p>
            <a:pPr algn="ctr"/>
            <a:r>
              <a:rPr lang="en-GB" sz="1600" dirty="0">
                <a:solidFill>
                  <a:srgbClr val="59266E"/>
                </a:solidFill>
                <a:latin typeface="Helvetica" panose="020B0604020202020204" pitchFamily="2" charset="0"/>
              </a:rPr>
              <a:t>By you as members, for you</a:t>
            </a:r>
          </a:p>
        </p:txBody>
      </p:sp>
      <p:grpSp>
        <p:nvGrpSpPr>
          <p:cNvPr id="38" name="Group 37">
            <a:extLst>
              <a:ext uri="{FF2B5EF4-FFF2-40B4-BE49-F238E27FC236}">
                <a16:creationId xmlns:a16="http://schemas.microsoft.com/office/drawing/2014/main" id="{9857695E-3630-DA10-7F7D-937708DDED47}"/>
              </a:ext>
            </a:extLst>
          </p:cNvPr>
          <p:cNvGrpSpPr/>
          <p:nvPr/>
        </p:nvGrpSpPr>
        <p:grpSpPr>
          <a:xfrm>
            <a:off x="9227180" y="1827190"/>
            <a:ext cx="757377" cy="631867"/>
            <a:chOff x="2207436" y="1985520"/>
            <a:chExt cx="757377" cy="631867"/>
          </a:xfrm>
          <a:effectLst>
            <a:outerShdw blurRad="50800" dir="11400000" algn="tl" rotWithShape="0">
              <a:prstClr val="black">
                <a:alpha val="34000"/>
              </a:prstClr>
            </a:outerShdw>
          </a:effectLst>
        </p:grpSpPr>
        <p:sp>
          <p:nvSpPr>
            <p:cNvPr id="39" name="Oval 38">
              <a:extLst>
                <a:ext uri="{FF2B5EF4-FFF2-40B4-BE49-F238E27FC236}">
                  <a16:creationId xmlns:a16="http://schemas.microsoft.com/office/drawing/2014/main" id="{602C83BC-EC72-BE1D-66DA-1703564A2E92}"/>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5ACE59D9-24EB-328E-E5F7-C65AD80E64B0}"/>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3</a:t>
              </a:r>
            </a:p>
          </p:txBody>
        </p:sp>
      </p:grpSp>
      <p:cxnSp>
        <p:nvCxnSpPr>
          <p:cNvPr id="41" name="Straight Connector 40">
            <a:extLst>
              <a:ext uri="{FF2B5EF4-FFF2-40B4-BE49-F238E27FC236}">
                <a16:creationId xmlns:a16="http://schemas.microsoft.com/office/drawing/2014/main" id="{FB11E15A-AB03-C06C-0D43-6A2ED1CC00F9}"/>
              </a:ext>
            </a:extLst>
          </p:cNvPr>
          <p:cNvCxnSpPr>
            <a:cxnSpLocks/>
          </p:cNvCxnSpPr>
          <p:nvPr/>
        </p:nvCxnSpPr>
        <p:spPr>
          <a:xfrm>
            <a:off x="8447616"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EB3216D-4380-E7CC-927D-44260331AE38}"/>
              </a:ext>
            </a:extLst>
          </p:cNvPr>
          <p:cNvSpPr txBox="1"/>
          <p:nvPr/>
        </p:nvSpPr>
        <p:spPr>
          <a:xfrm>
            <a:off x="1265402" y="3008276"/>
            <a:ext cx="2560321" cy="646331"/>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Introducing </a:t>
            </a:r>
            <a:r>
              <a:rPr lang="en-GB" b="1" dirty="0" err="1">
                <a:solidFill>
                  <a:srgbClr val="59266E"/>
                </a:solidFill>
                <a:latin typeface="Helvetica" panose="020B0604020202020204" pitchFamily="2" charset="0"/>
              </a:rPr>
              <a:t>BookClub</a:t>
            </a:r>
            <a:r>
              <a:rPr lang="en-GB" b="1" dirty="0">
                <a:solidFill>
                  <a:srgbClr val="59266E"/>
                </a:solidFill>
                <a:latin typeface="Helvetica" panose="020B0604020202020204" pitchFamily="2" charset="0"/>
              </a:rPr>
              <a:t> sessions</a:t>
            </a:r>
          </a:p>
        </p:txBody>
      </p:sp>
      <p:sp>
        <p:nvSpPr>
          <p:cNvPr id="44" name="TextBox 43">
            <a:extLst>
              <a:ext uri="{FF2B5EF4-FFF2-40B4-BE49-F238E27FC236}">
                <a16:creationId xmlns:a16="http://schemas.microsoft.com/office/drawing/2014/main" id="{D488790E-F801-0C58-61F5-F409ECA66D76}"/>
              </a:ext>
            </a:extLst>
          </p:cNvPr>
          <p:cNvSpPr txBox="1"/>
          <p:nvPr/>
        </p:nvSpPr>
        <p:spPr>
          <a:xfrm>
            <a:off x="1305961" y="4199198"/>
            <a:ext cx="2560321" cy="338554"/>
          </a:xfrm>
          <a:prstGeom prst="rect">
            <a:avLst/>
          </a:prstGeom>
          <a:noFill/>
        </p:spPr>
        <p:txBody>
          <a:bodyPr wrap="square" rtlCol="0">
            <a:spAutoFit/>
          </a:bodyPr>
          <a:lstStyle/>
          <a:p>
            <a:pPr algn="ctr"/>
            <a:r>
              <a:rPr lang="en-GB" sz="1600" dirty="0">
                <a:solidFill>
                  <a:srgbClr val="59266E"/>
                </a:solidFill>
                <a:latin typeface="Helvetica" panose="020B0604020202020204" pitchFamily="2" charset="0"/>
              </a:rPr>
              <a:t>Background and context</a:t>
            </a:r>
          </a:p>
        </p:txBody>
      </p:sp>
      <p:grpSp>
        <p:nvGrpSpPr>
          <p:cNvPr id="45" name="Group 44">
            <a:extLst>
              <a:ext uri="{FF2B5EF4-FFF2-40B4-BE49-F238E27FC236}">
                <a16:creationId xmlns:a16="http://schemas.microsoft.com/office/drawing/2014/main" id="{6CE423BB-0C19-65B3-C4D6-A13F22BA34BD}"/>
              </a:ext>
            </a:extLst>
          </p:cNvPr>
          <p:cNvGrpSpPr/>
          <p:nvPr/>
        </p:nvGrpSpPr>
        <p:grpSpPr>
          <a:xfrm>
            <a:off x="5717308" y="1827190"/>
            <a:ext cx="757377" cy="631867"/>
            <a:chOff x="2207436" y="1985520"/>
            <a:chExt cx="757377" cy="631867"/>
          </a:xfrm>
          <a:effectLst>
            <a:outerShdw blurRad="50800" dir="11400000" algn="tl" rotWithShape="0">
              <a:prstClr val="black">
                <a:alpha val="34000"/>
              </a:prstClr>
            </a:outerShdw>
          </a:effectLst>
        </p:grpSpPr>
        <p:sp>
          <p:nvSpPr>
            <p:cNvPr id="46" name="Oval 45">
              <a:extLst>
                <a:ext uri="{FF2B5EF4-FFF2-40B4-BE49-F238E27FC236}">
                  <a16:creationId xmlns:a16="http://schemas.microsoft.com/office/drawing/2014/main" id="{6E1D2BDF-0B4C-BBFE-7266-0116779B9698}"/>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8FE3E82A-05F8-ABA1-B5C9-7C8F3D169CEF}"/>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2</a:t>
              </a:r>
            </a:p>
          </p:txBody>
        </p:sp>
      </p:grpSp>
      <p:cxnSp>
        <p:nvCxnSpPr>
          <p:cNvPr id="48" name="Straight Connector 47">
            <a:extLst>
              <a:ext uri="{FF2B5EF4-FFF2-40B4-BE49-F238E27FC236}">
                <a16:creationId xmlns:a16="http://schemas.microsoft.com/office/drawing/2014/main" id="{1DD37077-2FB5-C24D-CD86-B9178B499359}"/>
              </a:ext>
            </a:extLst>
          </p:cNvPr>
          <p:cNvCxnSpPr>
            <a:cxnSpLocks/>
          </p:cNvCxnSpPr>
          <p:nvPr/>
        </p:nvCxnSpPr>
        <p:spPr>
          <a:xfrm>
            <a:off x="4937744"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pic>
        <p:nvPicPr>
          <p:cNvPr id="2" name="Untitled design (3)">
            <a:hlinkClick r:id="" action="ppaction://media"/>
            <a:extLst>
              <a:ext uri="{FF2B5EF4-FFF2-40B4-BE49-F238E27FC236}">
                <a16:creationId xmlns:a16="http://schemas.microsoft.com/office/drawing/2014/main" id="{ED41593F-0A1A-229D-FD99-62C8C1D308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224" y="4537752"/>
            <a:ext cx="2057400" cy="2057400"/>
          </a:xfrm>
          <a:prstGeom prst="flowChartConnector">
            <a:avLst/>
          </a:prstGeom>
        </p:spPr>
      </p:pic>
    </p:spTree>
    <p:extLst>
      <p:ext uri="{BB962C8B-B14F-4D97-AF65-F5344CB8AC3E}">
        <p14:creationId xmlns:p14="http://schemas.microsoft.com/office/powerpoint/2010/main" val="2216103743"/>
      </p:ext>
    </p:extLst>
  </p:cSld>
  <p:clrMapOvr>
    <a:masterClrMapping/>
  </p:clrMapOvr>
  <mc:AlternateContent xmlns:mc="http://schemas.openxmlformats.org/markup-compatibility/2006" xmlns:p14="http://schemas.microsoft.com/office/powerpoint/2010/main">
    <mc:Choice Requires="p14">
      <p:transition spd="slow" p14:dur="2000" advTm="115900"/>
    </mc:Choice>
    <mc:Fallback xmlns="">
      <p:transition spd="slow" advTm="115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4346A84F-E576-DD6D-0254-95CCC7C9F1D6}"/>
              </a:ext>
            </a:extLst>
          </p:cNvPr>
          <p:cNvSpPr/>
          <p:nvPr/>
        </p:nvSpPr>
        <p:spPr>
          <a:xfrm>
            <a:off x="4592447" y="2143124"/>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Rectangle: Rounded Corners 34">
            <a:extLst>
              <a:ext uri="{FF2B5EF4-FFF2-40B4-BE49-F238E27FC236}">
                <a16:creationId xmlns:a16="http://schemas.microsoft.com/office/drawing/2014/main" id="{1FF68050-6494-0EAA-0D7E-79A897CEE486}"/>
              </a:ext>
            </a:extLst>
          </p:cNvPr>
          <p:cNvSpPr/>
          <p:nvPr/>
        </p:nvSpPr>
        <p:spPr>
          <a:xfrm>
            <a:off x="8102319" y="2252609"/>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Rounded Corners 5">
            <a:extLst>
              <a:ext uri="{FF2B5EF4-FFF2-40B4-BE49-F238E27FC236}">
                <a16:creationId xmlns:a16="http://schemas.microsoft.com/office/drawing/2014/main" id="{752223E2-3945-1475-8D6C-D3EF67B9F600}"/>
              </a:ext>
            </a:extLst>
          </p:cNvPr>
          <p:cNvSpPr/>
          <p:nvPr/>
        </p:nvSpPr>
        <p:spPr>
          <a:xfrm>
            <a:off x="1082573" y="2143124"/>
            <a:ext cx="3007105" cy="3591083"/>
          </a:xfrm>
          <a:prstGeom prst="roundRect">
            <a:avLst/>
          </a:prstGeom>
          <a:solidFill>
            <a:srgbClr val="EEE3F9">
              <a:alpha val="68000"/>
            </a:srgbClr>
          </a:solidFill>
          <a:ln>
            <a:noFill/>
          </a:ln>
          <a:effectLst>
            <a:outerShdw blurRad="50800" dist="38100" dir="2700000" algn="tl" rotWithShape="0">
              <a:prstClr val="black">
                <a:alpha val="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832B5F61-169B-CC32-7C4E-3011EDEE0E8C}"/>
              </a:ext>
            </a:extLst>
          </p:cNvPr>
          <p:cNvSpPr txBox="1"/>
          <p:nvPr/>
        </p:nvSpPr>
        <p:spPr>
          <a:xfrm>
            <a:off x="461989" y="888007"/>
            <a:ext cx="5945507" cy="707886"/>
          </a:xfrm>
          <a:prstGeom prst="rect">
            <a:avLst/>
          </a:prstGeom>
          <a:noFill/>
        </p:spPr>
        <p:txBody>
          <a:bodyPr wrap="square" anchor="ctr">
            <a:spAutoFit/>
          </a:bodyPr>
          <a:lstStyle/>
          <a:p>
            <a:r>
              <a:rPr lang="en-AU" sz="4000" b="1" i="0" u="none" strike="noStrike" dirty="0">
                <a:solidFill>
                  <a:srgbClr val="CBABDA"/>
                </a:solidFill>
                <a:effectLst/>
                <a:latin typeface="Helvetica" panose="020B0604020202020204" pitchFamily="2" charset="0"/>
              </a:rPr>
              <a:t>Introducing</a:t>
            </a:r>
            <a:r>
              <a:rPr lang="en-AU" sz="4000" b="1" i="0" u="none" strike="noStrike" dirty="0">
                <a:solidFill>
                  <a:srgbClr val="59266E"/>
                </a:solidFill>
                <a:effectLst/>
                <a:latin typeface="Helvetica" panose="020B0604020202020204" pitchFamily="2" charset="0"/>
              </a:rPr>
              <a:t> Yourself</a:t>
            </a:r>
            <a:endParaRPr lang="en-AU" sz="4000" b="1" dirty="0">
              <a:solidFill>
                <a:srgbClr val="59266E"/>
              </a:solidFill>
              <a:latin typeface="Helvetica" panose="020B0604020202020204" pitchFamily="2" charset="0"/>
            </a:endParaRPr>
          </a:p>
        </p:txBody>
      </p:sp>
      <p:sp>
        <p:nvSpPr>
          <p:cNvPr id="11" name="TextBox 10">
            <a:extLst>
              <a:ext uri="{FF2B5EF4-FFF2-40B4-BE49-F238E27FC236}">
                <a16:creationId xmlns:a16="http://schemas.microsoft.com/office/drawing/2014/main" id="{4CBFEE7C-2353-CC1E-B82A-EFC2FDA4C596}"/>
              </a:ext>
            </a:extLst>
          </p:cNvPr>
          <p:cNvSpPr txBox="1"/>
          <p:nvPr/>
        </p:nvSpPr>
        <p:spPr>
          <a:xfrm>
            <a:off x="4815835" y="3008277"/>
            <a:ext cx="2560321" cy="369332"/>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Past</a:t>
            </a:r>
          </a:p>
        </p:txBody>
      </p:sp>
      <p:sp>
        <p:nvSpPr>
          <p:cNvPr id="18" name="TextBox 17">
            <a:extLst>
              <a:ext uri="{FF2B5EF4-FFF2-40B4-BE49-F238E27FC236}">
                <a16:creationId xmlns:a16="http://schemas.microsoft.com/office/drawing/2014/main" id="{B4E8188E-FD60-233A-D4E2-43735E7E768E}"/>
              </a:ext>
            </a:extLst>
          </p:cNvPr>
          <p:cNvSpPr txBox="1"/>
          <p:nvPr/>
        </p:nvSpPr>
        <p:spPr>
          <a:xfrm>
            <a:off x="8211778" y="4177917"/>
            <a:ext cx="2560321" cy="1600438"/>
          </a:xfrm>
          <a:prstGeom prst="rect">
            <a:avLst/>
          </a:prstGeom>
          <a:noFill/>
        </p:spPr>
        <p:txBody>
          <a:bodyPr wrap="square" rtlCol="0">
            <a:spAutoFit/>
          </a:bodyPr>
          <a:lstStyle>
            <a:defPPr>
              <a:defRPr lang="en-US"/>
            </a:defPPr>
            <a:lvl1pPr algn="ctr">
              <a:defRPr sz="1400">
                <a:solidFill>
                  <a:srgbClr val="59266E"/>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latin typeface="Helvetica" panose="020B0604020202020204" pitchFamily="2" charset="0"/>
                <a:ea typeface="+mn-ea"/>
                <a:cs typeface="+mn-cs"/>
              </a:rPr>
              <a:t>I’m really excited to meet with female and non binary leaders within </a:t>
            </a:r>
            <a:r>
              <a:rPr lang="en-US" dirty="0" err="1">
                <a:latin typeface="Helvetica" panose="020B0604020202020204" pitchFamily="2" charset="0"/>
                <a:ea typeface="+mn-ea"/>
                <a:cs typeface="+mn-cs"/>
              </a:rPr>
              <a:t>anaesthesia</a:t>
            </a:r>
            <a:r>
              <a:rPr lang="en-US" dirty="0">
                <a:latin typeface="Helvetica" panose="020B0604020202020204" pitchFamily="2" charset="0"/>
                <a:ea typeface="+mn-ea"/>
                <a:cs typeface="+mn-cs"/>
              </a:rPr>
              <a:t> and share skills and knowledge in an effort to address some of the current inequities. </a:t>
            </a:r>
          </a:p>
        </p:txBody>
      </p:sp>
      <p:grpSp>
        <p:nvGrpSpPr>
          <p:cNvPr id="34" name="Group 33">
            <a:extLst>
              <a:ext uri="{FF2B5EF4-FFF2-40B4-BE49-F238E27FC236}">
                <a16:creationId xmlns:a16="http://schemas.microsoft.com/office/drawing/2014/main" id="{5437F984-D7A8-8CB6-FC33-0A223E0D5F14}"/>
              </a:ext>
            </a:extLst>
          </p:cNvPr>
          <p:cNvGrpSpPr/>
          <p:nvPr/>
        </p:nvGrpSpPr>
        <p:grpSpPr>
          <a:xfrm>
            <a:off x="2207434" y="1827190"/>
            <a:ext cx="757377" cy="631867"/>
            <a:chOff x="2207436" y="1985520"/>
            <a:chExt cx="757377" cy="631867"/>
          </a:xfrm>
          <a:effectLst>
            <a:outerShdw blurRad="50800" dir="11400000" algn="tl" rotWithShape="0">
              <a:prstClr val="black">
                <a:alpha val="34000"/>
              </a:prstClr>
            </a:outerShdw>
          </a:effectLst>
        </p:grpSpPr>
        <p:sp>
          <p:nvSpPr>
            <p:cNvPr id="27" name="Oval 26">
              <a:extLst>
                <a:ext uri="{FF2B5EF4-FFF2-40B4-BE49-F238E27FC236}">
                  <a16:creationId xmlns:a16="http://schemas.microsoft.com/office/drawing/2014/main" id="{81474B53-9514-CA03-901C-97E2CBD9D258}"/>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7E77911B-780E-BCDB-ED39-2A5582A033EF}"/>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1</a:t>
              </a:r>
            </a:p>
          </p:txBody>
        </p:sp>
      </p:grpSp>
      <p:cxnSp>
        <p:nvCxnSpPr>
          <p:cNvPr id="30" name="Straight Connector 29">
            <a:extLst>
              <a:ext uri="{FF2B5EF4-FFF2-40B4-BE49-F238E27FC236}">
                <a16:creationId xmlns:a16="http://schemas.microsoft.com/office/drawing/2014/main" id="{B48D6979-0A7E-7B48-2F2F-F2EDA7CA53C8}"/>
              </a:ext>
            </a:extLst>
          </p:cNvPr>
          <p:cNvCxnSpPr>
            <a:cxnSpLocks/>
          </p:cNvCxnSpPr>
          <p:nvPr/>
        </p:nvCxnSpPr>
        <p:spPr>
          <a:xfrm>
            <a:off x="1427870"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293EB07-A062-D278-E272-2384BC0DF967}"/>
              </a:ext>
            </a:extLst>
          </p:cNvPr>
          <p:cNvSpPr txBox="1"/>
          <p:nvPr/>
        </p:nvSpPr>
        <p:spPr>
          <a:xfrm>
            <a:off x="8102319" y="2980272"/>
            <a:ext cx="3007105" cy="369332"/>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Future</a:t>
            </a:r>
          </a:p>
        </p:txBody>
      </p:sp>
      <p:sp>
        <p:nvSpPr>
          <p:cNvPr id="37" name="TextBox 36">
            <a:extLst>
              <a:ext uri="{FF2B5EF4-FFF2-40B4-BE49-F238E27FC236}">
                <a16:creationId xmlns:a16="http://schemas.microsoft.com/office/drawing/2014/main" id="{8EA047BD-6DF9-8BB9-FCB9-95D553C8DE32}"/>
              </a:ext>
            </a:extLst>
          </p:cNvPr>
          <p:cNvSpPr txBox="1"/>
          <p:nvPr/>
        </p:nvSpPr>
        <p:spPr>
          <a:xfrm>
            <a:off x="4815835" y="4251101"/>
            <a:ext cx="2560321" cy="738664"/>
          </a:xfrm>
          <a:prstGeom prst="rect">
            <a:avLst/>
          </a:prstGeom>
          <a:noFill/>
        </p:spPr>
        <p:txBody>
          <a:bodyPr wrap="square" rtlCol="0">
            <a:spAutoFit/>
          </a:bodyPr>
          <a:lstStyle/>
          <a:p>
            <a:r>
              <a:rPr lang="en-US" sz="1400" dirty="0">
                <a:solidFill>
                  <a:srgbClr val="59266E"/>
                </a:solidFill>
                <a:latin typeface="Helvetica" panose="020B0604020202020204" pitchFamily="2" charset="0"/>
              </a:rPr>
              <a:t>I am an </a:t>
            </a:r>
            <a:r>
              <a:rPr lang="en-US" sz="1400" dirty="0" err="1">
                <a:solidFill>
                  <a:srgbClr val="59266E"/>
                </a:solidFill>
                <a:latin typeface="Helvetica" panose="020B0604020202020204" pitchFamily="2" charset="0"/>
              </a:rPr>
              <a:t>Anaesthetist</a:t>
            </a:r>
            <a:r>
              <a:rPr lang="en-US" sz="1400" dirty="0">
                <a:solidFill>
                  <a:srgbClr val="59266E"/>
                </a:solidFill>
                <a:latin typeface="Helvetica" panose="020B0604020202020204" pitchFamily="2" charset="0"/>
              </a:rPr>
              <a:t> in Perth, the President of SPANZA and a co-founder of AUSNZ WELI</a:t>
            </a:r>
          </a:p>
        </p:txBody>
      </p:sp>
      <p:grpSp>
        <p:nvGrpSpPr>
          <p:cNvPr id="38" name="Group 37">
            <a:extLst>
              <a:ext uri="{FF2B5EF4-FFF2-40B4-BE49-F238E27FC236}">
                <a16:creationId xmlns:a16="http://schemas.microsoft.com/office/drawing/2014/main" id="{9857695E-3630-DA10-7F7D-937708DDED47}"/>
              </a:ext>
            </a:extLst>
          </p:cNvPr>
          <p:cNvGrpSpPr/>
          <p:nvPr/>
        </p:nvGrpSpPr>
        <p:grpSpPr>
          <a:xfrm>
            <a:off x="9227180" y="1827190"/>
            <a:ext cx="757377" cy="631867"/>
            <a:chOff x="2207436" y="1985520"/>
            <a:chExt cx="757377" cy="631867"/>
          </a:xfrm>
          <a:effectLst>
            <a:outerShdw blurRad="50800" dir="11400000" algn="tl" rotWithShape="0">
              <a:prstClr val="black">
                <a:alpha val="34000"/>
              </a:prstClr>
            </a:outerShdw>
          </a:effectLst>
        </p:grpSpPr>
        <p:sp>
          <p:nvSpPr>
            <p:cNvPr id="39" name="Oval 38">
              <a:extLst>
                <a:ext uri="{FF2B5EF4-FFF2-40B4-BE49-F238E27FC236}">
                  <a16:creationId xmlns:a16="http://schemas.microsoft.com/office/drawing/2014/main" id="{602C83BC-EC72-BE1D-66DA-1703564A2E92}"/>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5ACE59D9-24EB-328E-E5F7-C65AD80E64B0}"/>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3</a:t>
              </a:r>
            </a:p>
          </p:txBody>
        </p:sp>
      </p:grpSp>
      <p:cxnSp>
        <p:nvCxnSpPr>
          <p:cNvPr id="41" name="Straight Connector 40">
            <a:extLst>
              <a:ext uri="{FF2B5EF4-FFF2-40B4-BE49-F238E27FC236}">
                <a16:creationId xmlns:a16="http://schemas.microsoft.com/office/drawing/2014/main" id="{FB11E15A-AB03-C06C-0D43-6A2ED1CC00F9}"/>
              </a:ext>
            </a:extLst>
          </p:cNvPr>
          <p:cNvCxnSpPr>
            <a:cxnSpLocks/>
          </p:cNvCxnSpPr>
          <p:nvPr/>
        </p:nvCxnSpPr>
        <p:spPr>
          <a:xfrm>
            <a:off x="8447616"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EB3216D-4380-E7CC-927D-44260331AE38}"/>
              </a:ext>
            </a:extLst>
          </p:cNvPr>
          <p:cNvSpPr txBox="1"/>
          <p:nvPr/>
        </p:nvSpPr>
        <p:spPr>
          <a:xfrm>
            <a:off x="1230921" y="2980272"/>
            <a:ext cx="2560321" cy="369332"/>
          </a:xfrm>
          <a:prstGeom prst="rect">
            <a:avLst/>
          </a:prstGeom>
          <a:noFill/>
        </p:spPr>
        <p:txBody>
          <a:bodyPr wrap="square" rtlCol="0">
            <a:spAutoFit/>
          </a:bodyPr>
          <a:lstStyle/>
          <a:p>
            <a:pPr algn="ctr"/>
            <a:r>
              <a:rPr lang="en-GB" b="1" dirty="0">
                <a:solidFill>
                  <a:srgbClr val="59266E"/>
                </a:solidFill>
                <a:latin typeface="Helvetica" panose="020B0604020202020204" pitchFamily="2" charset="0"/>
              </a:rPr>
              <a:t>Your Name</a:t>
            </a:r>
          </a:p>
        </p:txBody>
      </p:sp>
      <p:sp>
        <p:nvSpPr>
          <p:cNvPr id="44" name="TextBox 43">
            <a:extLst>
              <a:ext uri="{FF2B5EF4-FFF2-40B4-BE49-F238E27FC236}">
                <a16:creationId xmlns:a16="http://schemas.microsoft.com/office/drawing/2014/main" id="{D488790E-F801-0C58-61F5-F409ECA66D76}"/>
              </a:ext>
            </a:extLst>
          </p:cNvPr>
          <p:cNvSpPr txBox="1"/>
          <p:nvPr/>
        </p:nvSpPr>
        <p:spPr>
          <a:xfrm>
            <a:off x="1305961" y="4199198"/>
            <a:ext cx="2560321" cy="307777"/>
          </a:xfrm>
          <a:prstGeom prst="rect">
            <a:avLst/>
          </a:prstGeom>
          <a:noFill/>
        </p:spPr>
        <p:txBody>
          <a:bodyPr wrap="square" rtlCol="0">
            <a:spAutoFit/>
          </a:bodyPr>
          <a:lstStyle/>
          <a:p>
            <a:pPr algn="ctr"/>
            <a:r>
              <a:rPr lang="en-GB" sz="1400" dirty="0">
                <a:solidFill>
                  <a:srgbClr val="59266E"/>
                </a:solidFill>
                <a:latin typeface="Helvetica" panose="020B0604020202020204" pitchFamily="2" charset="0"/>
              </a:rPr>
              <a:t>Hi, I am Tanya Farrell</a:t>
            </a:r>
          </a:p>
        </p:txBody>
      </p:sp>
      <p:grpSp>
        <p:nvGrpSpPr>
          <p:cNvPr id="45" name="Group 44">
            <a:extLst>
              <a:ext uri="{FF2B5EF4-FFF2-40B4-BE49-F238E27FC236}">
                <a16:creationId xmlns:a16="http://schemas.microsoft.com/office/drawing/2014/main" id="{6CE423BB-0C19-65B3-C4D6-A13F22BA34BD}"/>
              </a:ext>
            </a:extLst>
          </p:cNvPr>
          <p:cNvGrpSpPr/>
          <p:nvPr/>
        </p:nvGrpSpPr>
        <p:grpSpPr>
          <a:xfrm>
            <a:off x="5717308" y="1827190"/>
            <a:ext cx="757377" cy="631867"/>
            <a:chOff x="2207436" y="1985520"/>
            <a:chExt cx="757377" cy="631867"/>
          </a:xfrm>
          <a:effectLst>
            <a:outerShdw blurRad="50800" dir="11400000" algn="tl" rotWithShape="0">
              <a:prstClr val="black">
                <a:alpha val="34000"/>
              </a:prstClr>
            </a:outerShdw>
          </a:effectLst>
        </p:grpSpPr>
        <p:sp>
          <p:nvSpPr>
            <p:cNvPr id="46" name="Oval 45">
              <a:extLst>
                <a:ext uri="{FF2B5EF4-FFF2-40B4-BE49-F238E27FC236}">
                  <a16:creationId xmlns:a16="http://schemas.microsoft.com/office/drawing/2014/main" id="{6E1D2BDF-0B4C-BBFE-7266-0116779B9698}"/>
                </a:ext>
              </a:extLst>
            </p:cNvPr>
            <p:cNvSpPr/>
            <p:nvPr/>
          </p:nvSpPr>
          <p:spPr>
            <a:xfrm>
              <a:off x="2274626" y="1985520"/>
              <a:ext cx="622999" cy="631867"/>
            </a:xfrm>
            <a:prstGeom prst="ellipse">
              <a:avLst/>
            </a:prstGeom>
            <a:solidFill>
              <a:srgbClr val="A06AB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8FE3E82A-05F8-ABA1-B5C9-7C8F3D169CEF}"/>
                </a:ext>
              </a:extLst>
            </p:cNvPr>
            <p:cNvSpPr txBox="1"/>
            <p:nvPr/>
          </p:nvSpPr>
          <p:spPr>
            <a:xfrm>
              <a:off x="2207436" y="2023321"/>
              <a:ext cx="757377" cy="553998"/>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3000" b="1" dirty="0">
                  <a:solidFill>
                    <a:schemeClr val="bg1"/>
                  </a:solidFill>
                  <a:latin typeface="Helvetica" panose="020B0604020202020204" pitchFamily="2" charset="0"/>
                </a:rPr>
                <a:t>2</a:t>
              </a:r>
            </a:p>
          </p:txBody>
        </p:sp>
      </p:grpSp>
      <p:cxnSp>
        <p:nvCxnSpPr>
          <p:cNvPr id="48" name="Straight Connector 47">
            <a:extLst>
              <a:ext uri="{FF2B5EF4-FFF2-40B4-BE49-F238E27FC236}">
                <a16:creationId xmlns:a16="http://schemas.microsoft.com/office/drawing/2014/main" id="{1DD37077-2FB5-C24D-CD86-B9178B499359}"/>
              </a:ext>
            </a:extLst>
          </p:cNvPr>
          <p:cNvCxnSpPr>
            <a:cxnSpLocks/>
          </p:cNvCxnSpPr>
          <p:nvPr/>
        </p:nvCxnSpPr>
        <p:spPr>
          <a:xfrm>
            <a:off x="4937744" y="3910887"/>
            <a:ext cx="2363372" cy="0"/>
          </a:xfrm>
          <a:prstGeom prst="line">
            <a:avLst/>
          </a:prstGeom>
          <a:ln w="19050">
            <a:solidFill>
              <a:srgbClr val="59266E"/>
            </a:solidFill>
          </a:ln>
        </p:spPr>
        <p:style>
          <a:lnRef idx="1">
            <a:schemeClr val="accent1"/>
          </a:lnRef>
          <a:fillRef idx="0">
            <a:schemeClr val="accent1"/>
          </a:fillRef>
          <a:effectRef idx="0">
            <a:schemeClr val="accent1"/>
          </a:effectRef>
          <a:fontRef idx="minor">
            <a:schemeClr val="tx1"/>
          </a:fontRef>
        </p:style>
      </p:cxnSp>
      <p:pic>
        <p:nvPicPr>
          <p:cNvPr id="2" name="Untitled design (6)">
            <a:hlinkClick r:id="" action="ppaction://media"/>
            <a:extLst>
              <a:ext uri="{FF2B5EF4-FFF2-40B4-BE49-F238E27FC236}">
                <a16:creationId xmlns:a16="http://schemas.microsoft.com/office/drawing/2014/main" id="{7D83EB9E-3A67-9908-B695-7B34C86682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168" y="4472171"/>
            <a:ext cx="2322766" cy="2322766"/>
          </a:xfrm>
          <a:prstGeom prst="flowChartConnector">
            <a:avLst/>
          </a:prstGeom>
        </p:spPr>
      </p:pic>
    </p:spTree>
    <p:extLst>
      <p:ext uri="{BB962C8B-B14F-4D97-AF65-F5344CB8AC3E}">
        <p14:creationId xmlns:p14="http://schemas.microsoft.com/office/powerpoint/2010/main" val="421598333"/>
      </p:ext>
    </p:extLst>
  </p:cSld>
  <p:clrMapOvr>
    <a:masterClrMapping/>
  </p:clrMapOvr>
  <mc:AlternateContent xmlns:mc="http://schemas.openxmlformats.org/markup-compatibility/2006" xmlns:p14="http://schemas.microsoft.com/office/powerpoint/2010/main">
    <mc:Choice Requires="p14">
      <p:transition spd="slow" p14:dur="2000" advTm="49266"/>
    </mc:Choice>
    <mc:Fallback xmlns="">
      <p:transition spd="slow" advTm="49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A303-B15A-02DF-9CFE-479E666929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63A7A8-A86D-856C-2F8F-DF2F14266450}"/>
              </a:ext>
            </a:extLst>
          </p:cNvPr>
          <p:cNvSpPr>
            <a:spLocks/>
          </p:cNvSpPr>
          <p:nvPr/>
        </p:nvSpPr>
        <p:spPr>
          <a:xfrm>
            <a:off x="0" y="0"/>
            <a:ext cx="12192001" cy="6858000"/>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0643E9BA-0CF3-6ED3-269D-1086093B9461}"/>
              </a:ext>
            </a:extLst>
          </p:cNvPr>
          <p:cNvGrpSpPr/>
          <p:nvPr/>
        </p:nvGrpSpPr>
        <p:grpSpPr>
          <a:xfrm>
            <a:off x="1262389" y="82296"/>
            <a:ext cx="14747734" cy="11985804"/>
            <a:chOff x="1059189" y="-516327"/>
            <a:chExt cx="14747734" cy="11985804"/>
          </a:xfrm>
        </p:grpSpPr>
        <p:sp>
          <p:nvSpPr>
            <p:cNvPr id="4" name="Flowchart: Alternate Process 3">
              <a:extLst>
                <a:ext uri="{FF2B5EF4-FFF2-40B4-BE49-F238E27FC236}">
                  <a16:creationId xmlns:a16="http://schemas.microsoft.com/office/drawing/2014/main" id="{CC6335AD-CF40-923C-3145-D7889F5F293E}"/>
                </a:ext>
              </a:extLst>
            </p:cNvPr>
            <p:cNvSpPr/>
            <p:nvPr/>
          </p:nvSpPr>
          <p:spPr>
            <a:xfrm rot="18842915">
              <a:off x="3702555" y="2490709"/>
              <a:ext cx="11985804" cy="5971732"/>
            </a:xfrm>
            <a:prstGeom prst="flowChartAlternateProcess">
              <a:avLst/>
            </a:prstGeom>
            <a:gradFill>
              <a:gsLst>
                <a:gs pos="8000">
                  <a:schemeClr val="accent1">
                    <a:lumMod val="5000"/>
                    <a:lumOff val="95000"/>
                    <a:alpha val="11000"/>
                  </a:schemeClr>
                </a:gs>
                <a:gs pos="74000">
                  <a:srgbClr val="A06AB8">
                    <a:alpha val="9000"/>
                  </a:srgbClr>
                </a:gs>
                <a:gs pos="85000">
                  <a:srgbClr val="A069B8">
                    <a:alpha val="10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lowchart: Alternate Process 2">
              <a:extLst>
                <a:ext uri="{FF2B5EF4-FFF2-40B4-BE49-F238E27FC236}">
                  <a16:creationId xmlns:a16="http://schemas.microsoft.com/office/drawing/2014/main" id="{4AD21B27-6F43-0CD3-3F7F-5CB522F41381}"/>
                </a:ext>
              </a:extLst>
            </p:cNvPr>
            <p:cNvSpPr/>
            <p:nvPr/>
          </p:nvSpPr>
          <p:spPr>
            <a:xfrm rot="19929036">
              <a:off x="1059189" y="3293100"/>
              <a:ext cx="14067898" cy="5724346"/>
            </a:xfrm>
            <a:prstGeom prst="flowChartAlternateProcess">
              <a:avLst/>
            </a:prstGeom>
            <a:gradFill>
              <a:gsLst>
                <a:gs pos="8000">
                  <a:schemeClr val="accent1">
                    <a:lumMod val="5000"/>
                    <a:lumOff val="95000"/>
                    <a:alpha val="9000"/>
                  </a:schemeClr>
                </a:gs>
                <a:gs pos="74000">
                  <a:srgbClr val="A06AB8">
                    <a:alpha val="10000"/>
                  </a:srgbClr>
                </a:gs>
                <a:gs pos="85000">
                  <a:srgbClr val="A069B8">
                    <a:alpha val="19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lowchart: Alternate Process 5">
              <a:extLst>
                <a:ext uri="{FF2B5EF4-FFF2-40B4-BE49-F238E27FC236}">
                  <a16:creationId xmlns:a16="http://schemas.microsoft.com/office/drawing/2014/main" id="{9A3FC5B5-4B8C-AB85-A8C8-85D0854947A7}"/>
                </a:ext>
              </a:extLst>
            </p:cNvPr>
            <p:cNvSpPr/>
            <p:nvPr/>
          </p:nvSpPr>
          <p:spPr>
            <a:xfrm rot="19370464">
              <a:off x="3083533" y="2584510"/>
              <a:ext cx="12723390" cy="5881102"/>
            </a:xfrm>
            <a:prstGeom prst="flowChartAlternateProcess">
              <a:avLst/>
            </a:prstGeom>
            <a:gradFill>
              <a:gsLst>
                <a:gs pos="8000">
                  <a:schemeClr val="accent1">
                    <a:lumMod val="5000"/>
                    <a:lumOff val="95000"/>
                    <a:alpha val="20000"/>
                  </a:schemeClr>
                </a:gs>
                <a:gs pos="74000">
                  <a:srgbClr val="A06AB8">
                    <a:alpha val="14000"/>
                  </a:srgbClr>
                </a:gs>
                <a:gs pos="85000">
                  <a:srgbClr val="A069B8">
                    <a:alpha val="10000"/>
                  </a:srgbClr>
                </a:gs>
                <a:gs pos="100000">
                  <a:srgbClr val="A06AB8">
                    <a:alpha val="1300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04A98C18-D7E9-8558-E897-75F9A756001D}"/>
              </a:ext>
            </a:extLst>
          </p:cNvPr>
          <p:cNvSpPr txBox="1"/>
          <p:nvPr/>
        </p:nvSpPr>
        <p:spPr>
          <a:xfrm>
            <a:off x="2425130" y="3075057"/>
            <a:ext cx="7341740" cy="707886"/>
          </a:xfrm>
          <a:prstGeom prst="rect">
            <a:avLst/>
          </a:prstGeom>
          <a:noFill/>
        </p:spPr>
        <p:txBody>
          <a:bodyPr wrap="square" anchor="ctr">
            <a:spAutoFit/>
          </a:bodyPr>
          <a:lstStyle/>
          <a:p>
            <a:pPr algn="ctr"/>
            <a:r>
              <a:rPr lang="en-AU" sz="4000" b="1" dirty="0">
                <a:solidFill>
                  <a:schemeClr val="bg1"/>
                </a:solidFill>
                <a:latin typeface="Helvetica" panose="020B0604020202020204" pitchFamily="2" charset="0"/>
              </a:rPr>
              <a:t>Developing our Credo</a:t>
            </a:r>
          </a:p>
        </p:txBody>
      </p:sp>
      <p:pic>
        <p:nvPicPr>
          <p:cNvPr id="11" name="Video 10">
            <a:extLst>
              <a:ext uri="{FF2B5EF4-FFF2-40B4-BE49-F238E27FC236}">
                <a16:creationId xmlns:a16="http://schemas.microsoft.com/office/drawing/2014/main" id="{B8669C24-0990-8700-48EA-1EEAB259FE21}"/>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914865"/>
      </p:ext>
    </p:extLst>
  </p:cSld>
  <p:clrMapOvr>
    <a:masterClrMapping/>
  </p:clrMapOvr>
  <mc:AlternateContent xmlns:mc="http://schemas.openxmlformats.org/markup-compatibility/2006" xmlns:p14="http://schemas.microsoft.com/office/powerpoint/2010/main">
    <mc:Choice Requires="p14">
      <p:transition spd="slow" p14:dur="2000" advTm="19933"/>
    </mc:Choice>
    <mc:Fallback xmlns="">
      <p:transition spd="slow" advTm="1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lowchart: Alternate Process 45">
            <a:extLst>
              <a:ext uri="{FF2B5EF4-FFF2-40B4-BE49-F238E27FC236}">
                <a16:creationId xmlns:a16="http://schemas.microsoft.com/office/drawing/2014/main" id="{15E7AE74-00AE-0AFB-E324-BAA890D693B9}"/>
              </a:ext>
            </a:extLst>
          </p:cNvPr>
          <p:cNvSpPr/>
          <p:nvPr/>
        </p:nvSpPr>
        <p:spPr>
          <a:xfrm>
            <a:off x="-1013552" y="1081211"/>
            <a:ext cx="6531901" cy="4695578"/>
          </a:xfrm>
          <a:prstGeom prst="flowChartAlternateProcess">
            <a:avLst/>
          </a:prstGeom>
          <a:solidFill>
            <a:srgbClr val="EEE3F9">
              <a:alpha val="3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Oval 37">
            <a:extLst>
              <a:ext uri="{FF2B5EF4-FFF2-40B4-BE49-F238E27FC236}">
                <a16:creationId xmlns:a16="http://schemas.microsoft.com/office/drawing/2014/main" id="{E3F1C02E-FA4D-E6B1-0412-1355EEBA55E1}"/>
              </a:ext>
            </a:extLst>
          </p:cNvPr>
          <p:cNvSpPr/>
          <p:nvPr/>
        </p:nvSpPr>
        <p:spPr>
          <a:xfrm>
            <a:off x="5873654" y="3597444"/>
            <a:ext cx="499327" cy="506435"/>
          </a:xfrm>
          <a:prstGeom prst="ellipse">
            <a:avLst/>
          </a:prstGeom>
          <a:solidFill>
            <a:srgbClr val="A06AB8"/>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BF00C3D0-F6FE-89A2-BECD-1F0844618A81}"/>
              </a:ext>
            </a:extLst>
          </p:cNvPr>
          <p:cNvSpPr txBox="1"/>
          <p:nvPr/>
        </p:nvSpPr>
        <p:spPr>
          <a:xfrm>
            <a:off x="5806422" y="3632508"/>
            <a:ext cx="663448" cy="452886"/>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2300" b="1" dirty="0">
                <a:solidFill>
                  <a:schemeClr val="bg1"/>
                </a:solidFill>
                <a:latin typeface="Helvetica" panose="020B0604020202020204" pitchFamily="2" charset="0"/>
              </a:rPr>
              <a:t>2</a:t>
            </a:r>
          </a:p>
        </p:txBody>
      </p:sp>
      <p:sp>
        <p:nvSpPr>
          <p:cNvPr id="14" name="TextBox 13">
            <a:extLst>
              <a:ext uri="{FF2B5EF4-FFF2-40B4-BE49-F238E27FC236}">
                <a16:creationId xmlns:a16="http://schemas.microsoft.com/office/drawing/2014/main" id="{CE592D4D-A2E4-192C-16D7-2AC8E6324F34}"/>
              </a:ext>
            </a:extLst>
          </p:cNvPr>
          <p:cNvSpPr txBox="1"/>
          <p:nvPr/>
        </p:nvSpPr>
        <p:spPr>
          <a:xfrm>
            <a:off x="194798" y="1376754"/>
            <a:ext cx="5656317" cy="707886"/>
          </a:xfrm>
          <a:prstGeom prst="rect">
            <a:avLst/>
          </a:prstGeom>
          <a:noFill/>
        </p:spPr>
        <p:txBody>
          <a:bodyPr wrap="square">
            <a:spAutoFit/>
          </a:bodyPr>
          <a:lstStyle/>
          <a:p>
            <a:r>
              <a:rPr lang="en-AU" sz="4000" b="1" i="0" u="none" strike="noStrike" dirty="0">
                <a:solidFill>
                  <a:srgbClr val="59266E"/>
                </a:solidFill>
                <a:effectLst/>
                <a:latin typeface="Helvetica" panose="020B0604020202020204" pitchFamily="2" charset="0"/>
              </a:rPr>
              <a:t>Consider;</a:t>
            </a:r>
          </a:p>
        </p:txBody>
      </p:sp>
      <p:sp>
        <p:nvSpPr>
          <p:cNvPr id="44" name="Oval 43">
            <a:extLst>
              <a:ext uri="{FF2B5EF4-FFF2-40B4-BE49-F238E27FC236}">
                <a16:creationId xmlns:a16="http://schemas.microsoft.com/office/drawing/2014/main" id="{4FD9C99C-E385-0893-EF14-D746E0E7D0DB}"/>
              </a:ext>
            </a:extLst>
          </p:cNvPr>
          <p:cNvSpPr/>
          <p:nvPr/>
        </p:nvSpPr>
        <p:spPr>
          <a:xfrm>
            <a:off x="8798092" y="3655333"/>
            <a:ext cx="499327" cy="506435"/>
          </a:xfrm>
          <a:prstGeom prst="ellipse">
            <a:avLst/>
          </a:prstGeom>
          <a:solidFill>
            <a:srgbClr val="EEE3F9"/>
          </a:solidFill>
          <a:ln w="57150">
            <a:solidFill>
              <a:schemeClr val="bg1"/>
            </a:solidFill>
          </a:ln>
          <a:effectLst>
            <a:outerShdw blurRad="889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45" name="TextBox 44">
            <a:extLst>
              <a:ext uri="{FF2B5EF4-FFF2-40B4-BE49-F238E27FC236}">
                <a16:creationId xmlns:a16="http://schemas.microsoft.com/office/drawing/2014/main" id="{EACDE708-3FAA-178C-A41F-EF88A99E68E4}"/>
              </a:ext>
            </a:extLst>
          </p:cNvPr>
          <p:cNvSpPr txBox="1"/>
          <p:nvPr/>
        </p:nvSpPr>
        <p:spPr>
          <a:xfrm>
            <a:off x="8744240" y="3685630"/>
            <a:ext cx="607030" cy="523220"/>
          </a:xfrm>
          <a:prstGeom prst="rect">
            <a:avLst/>
          </a:prstGeom>
          <a:noFill/>
          <a:effectLst/>
        </p:spPr>
        <p:txBody>
          <a:bodyPr wrap="square" rtlCol="0">
            <a:spAutoFit/>
          </a:bodyPr>
          <a:lstStyle/>
          <a:p>
            <a:pPr algn="ctr"/>
            <a:r>
              <a:rPr lang="en-GB" sz="2800" b="1" dirty="0">
                <a:solidFill>
                  <a:srgbClr val="A069B8"/>
                </a:solidFill>
                <a:latin typeface="Helvetica" panose="020B0604020202020204" pitchFamily="2" charset="0"/>
              </a:rPr>
              <a:t>5</a:t>
            </a:r>
          </a:p>
        </p:txBody>
      </p:sp>
      <p:grpSp>
        <p:nvGrpSpPr>
          <p:cNvPr id="49" name="Group 48">
            <a:extLst>
              <a:ext uri="{FF2B5EF4-FFF2-40B4-BE49-F238E27FC236}">
                <a16:creationId xmlns:a16="http://schemas.microsoft.com/office/drawing/2014/main" id="{685D5D60-D974-B150-E658-B1E6BA858DD0}"/>
              </a:ext>
            </a:extLst>
          </p:cNvPr>
          <p:cNvGrpSpPr/>
          <p:nvPr/>
        </p:nvGrpSpPr>
        <p:grpSpPr>
          <a:xfrm>
            <a:off x="8759027" y="2756586"/>
            <a:ext cx="607030" cy="553517"/>
            <a:chOff x="8719962" y="3990621"/>
            <a:chExt cx="607030" cy="553517"/>
          </a:xfrm>
        </p:grpSpPr>
        <p:sp>
          <p:nvSpPr>
            <p:cNvPr id="31" name="Oval 30">
              <a:extLst>
                <a:ext uri="{FF2B5EF4-FFF2-40B4-BE49-F238E27FC236}">
                  <a16:creationId xmlns:a16="http://schemas.microsoft.com/office/drawing/2014/main" id="{AC6EB754-6AAF-C625-BA9F-4F9437EF6690}"/>
                </a:ext>
              </a:extLst>
            </p:cNvPr>
            <p:cNvSpPr/>
            <p:nvPr/>
          </p:nvSpPr>
          <p:spPr>
            <a:xfrm>
              <a:off x="8773814" y="3990621"/>
              <a:ext cx="499327" cy="506435"/>
            </a:xfrm>
            <a:prstGeom prst="ellipse">
              <a:avLst/>
            </a:prstGeom>
            <a:solidFill>
              <a:srgbClr val="CBABDA"/>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32" name="TextBox 31">
              <a:extLst>
                <a:ext uri="{FF2B5EF4-FFF2-40B4-BE49-F238E27FC236}">
                  <a16:creationId xmlns:a16="http://schemas.microsoft.com/office/drawing/2014/main" id="{C31223E3-9C7B-BF20-A93A-42EA0A55DCD5}"/>
                </a:ext>
              </a:extLst>
            </p:cNvPr>
            <p:cNvSpPr txBox="1"/>
            <p:nvPr/>
          </p:nvSpPr>
          <p:spPr>
            <a:xfrm>
              <a:off x="8719962" y="4020918"/>
              <a:ext cx="607030" cy="523220"/>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2800" b="1" dirty="0">
                  <a:solidFill>
                    <a:schemeClr val="bg1"/>
                  </a:solidFill>
                  <a:latin typeface="Helvetica" panose="020B0604020202020204" pitchFamily="2" charset="0"/>
                </a:rPr>
                <a:t>4</a:t>
              </a:r>
            </a:p>
          </p:txBody>
        </p:sp>
      </p:grpSp>
      <p:grpSp>
        <p:nvGrpSpPr>
          <p:cNvPr id="47" name="Group 46">
            <a:extLst>
              <a:ext uri="{FF2B5EF4-FFF2-40B4-BE49-F238E27FC236}">
                <a16:creationId xmlns:a16="http://schemas.microsoft.com/office/drawing/2014/main" id="{B76DF79A-9A79-8470-34F9-38A0BF0361E9}"/>
              </a:ext>
            </a:extLst>
          </p:cNvPr>
          <p:cNvGrpSpPr/>
          <p:nvPr/>
        </p:nvGrpSpPr>
        <p:grpSpPr>
          <a:xfrm>
            <a:off x="8705176" y="4504231"/>
            <a:ext cx="607030" cy="553517"/>
            <a:chOff x="5824625" y="3998053"/>
            <a:chExt cx="607030" cy="553517"/>
          </a:xfrm>
        </p:grpSpPr>
        <p:sp>
          <p:nvSpPr>
            <p:cNvPr id="21" name="Oval 20">
              <a:extLst>
                <a:ext uri="{FF2B5EF4-FFF2-40B4-BE49-F238E27FC236}">
                  <a16:creationId xmlns:a16="http://schemas.microsoft.com/office/drawing/2014/main" id="{5CDE13E0-6C7A-410A-4E58-4162A232EAEE}"/>
                </a:ext>
              </a:extLst>
            </p:cNvPr>
            <p:cNvSpPr/>
            <p:nvPr/>
          </p:nvSpPr>
          <p:spPr>
            <a:xfrm>
              <a:off x="5878477" y="3998053"/>
              <a:ext cx="499327" cy="506435"/>
            </a:xfrm>
            <a:prstGeom prst="ellipse">
              <a:avLst/>
            </a:prstGeom>
            <a:solidFill>
              <a:srgbClr val="59266E"/>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3" name="TextBox 22">
              <a:extLst>
                <a:ext uri="{FF2B5EF4-FFF2-40B4-BE49-F238E27FC236}">
                  <a16:creationId xmlns:a16="http://schemas.microsoft.com/office/drawing/2014/main" id="{31DD6072-75EB-7B48-60C5-1CB3226BAC0A}"/>
                </a:ext>
              </a:extLst>
            </p:cNvPr>
            <p:cNvSpPr txBox="1"/>
            <p:nvPr/>
          </p:nvSpPr>
          <p:spPr>
            <a:xfrm>
              <a:off x="5824625" y="4028350"/>
              <a:ext cx="607030" cy="523220"/>
            </a:xfrm>
            <a:prstGeom prst="rect">
              <a:avLst/>
            </a:prstGeom>
            <a:noFill/>
            <a:effectLst>
              <a:outerShdw blurRad="50800" dist="38100" dir="2700000" algn="tl" rotWithShape="0">
                <a:prstClr val="black">
                  <a:alpha val="37000"/>
                </a:prstClr>
              </a:outerShdw>
            </a:effectLst>
          </p:spPr>
          <p:txBody>
            <a:bodyPr wrap="square" rtlCol="0">
              <a:spAutoFit/>
            </a:bodyPr>
            <a:lstStyle/>
            <a:p>
              <a:pPr algn="ctr"/>
              <a:r>
                <a:rPr lang="en-GB" sz="2800" b="1" dirty="0">
                  <a:solidFill>
                    <a:schemeClr val="bg1"/>
                  </a:solidFill>
                  <a:latin typeface="Helvetica" panose="020B0604020202020204" pitchFamily="2" charset="0"/>
                </a:rPr>
                <a:t>6</a:t>
              </a:r>
            </a:p>
          </p:txBody>
        </p:sp>
      </p:grpSp>
      <p:sp>
        <p:nvSpPr>
          <p:cNvPr id="26" name="TextBox 25">
            <a:extLst>
              <a:ext uri="{FF2B5EF4-FFF2-40B4-BE49-F238E27FC236}">
                <a16:creationId xmlns:a16="http://schemas.microsoft.com/office/drawing/2014/main" id="{4EEC197A-52E4-B64F-9C62-9C6064517CA8}"/>
              </a:ext>
            </a:extLst>
          </p:cNvPr>
          <p:cNvSpPr txBox="1"/>
          <p:nvPr/>
        </p:nvSpPr>
        <p:spPr>
          <a:xfrm>
            <a:off x="9366057" y="2763581"/>
            <a:ext cx="2264201" cy="369332"/>
          </a:xfrm>
          <a:prstGeom prst="rect">
            <a:avLst/>
          </a:prstGeom>
          <a:noFill/>
        </p:spPr>
        <p:txBody>
          <a:bodyPr wrap="square" rtlCol="0">
            <a:spAutoFit/>
          </a:bodyPr>
          <a:lstStyle/>
          <a:p>
            <a:r>
              <a:rPr lang="en-AU" dirty="0">
                <a:latin typeface="Calibri" panose="020F0502020204030204" pitchFamily="34" charset="0"/>
                <a:cs typeface="Times New Roman" panose="02020603050405020304" pitchFamily="18" charset="0"/>
              </a:rPr>
              <a:t>Confidentiality</a:t>
            </a:r>
          </a:p>
        </p:txBody>
      </p:sp>
      <p:sp>
        <p:nvSpPr>
          <p:cNvPr id="33" name="TextBox 32">
            <a:extLst>
              <a:ext uri="{FF2B5EF4-FFF2-40B4-BE49-F238E27FC236}">
                <a16:creationId xmlns:a16="http://schemas.microsoft.com/office/drawing/2014/main" id="{B83978B3-A5FF-38E9-C7EC-323A871E044B}"/>
              </a:ext>
            </a:extLst>
          </p:cNvPr>
          <p:cNvSpPr txBox="1"/>
          <p:nvPr/>
        </p:nvSpPr>
        <p:spPr>
          <a:xfrm>
            <a:off x="6455933" y="3585455"/>
            <a:ext cx="2385196" cy="923330"/>
          </a:xfrm>
          <a:prstGeom prst="rect">
            <a:avLst/>
          </a:prstGeom>
          <a:noFill/>
        </p:spPr>
        <p:txBody>
          <a:bodyPr wrap="square" rtlCol="0">
            <a:spAutoFit/>
          </a:bodyPr>
          <a:lstStyle/>
          <a:p>
            <a:r>
              <a:rPr lang="en-AU" dirty="0">
                <a:latin typeface="Calibri" panose="020F0502020204030204" pitchFamily="34" charset="0"/>
                <a:ea typeface="Calibri" panose="020F0502020204030204" pitchFamily="34" charset="0"/>
                <a:cs typeface="Times New Roman" panose="02020603050405020304" pitchFamily="18" charset="0"/>
              </a:rPr>
              <a:t>Engagement, punctuality and preparedness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431E18A0-02F0-FE6E-1054-67206A9928D4}"/>
              </a:ext>
            </a:extLst>
          </p:cNvPr>
          <p:cNvSpPr txBox="1"/>
          <p:nvPr/>
        </p:nvSpPr>
        <p:spPr>
          <a:xfrm>
            <a:off x="9351270" y="3662328"/>
            <a:ext cx="2264201" cy="646331"/>
          </a:xfrm>
          <a:prstGeom prst="rect">
            <a:avLst/>
          </a:prstGeom>
          <a:noFill/>
        </p:spPr>
        <p:txBody>
          <a:bodyPr wrap="square" rtlCol="0">
            <a:spAutoFit/>
          </a:bodyPr>
          <a:lstStyle/>
          <a:p>
            <a:r>
              <a:rPr lang="en-AU" dirty="0">
                <a:latin typeface="Calibri" panose="020F0502020204030204" pitchFamily="34" charset="0"/>
                <a:ea typeface="Calibri" panose="020F0502020204030204" pitchFamily="34" charset="0"/>
                <a:cs typeface="Times New Roman" panose="02020603050405020304" pitchFamily="18" charset="0"/>
              </a:rPr>
              <a:t>Use of technology, camera, chat, mikes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66980C0-22AC-D411-2DB5-38EABBFD2231}"/>
              </a:ext>
            </a:extLst>
          </p:cNvPr>
          <p:cNvSpPr txBox="1"/>
          <p:nvPr/>
        </p:nvSpPr>
        <p:spPr>
          <a:xfrm>
            <a:off x="6470719" y="4495839"/>
            <a:ext cx="2264201" cy="369332"/>
          </a:xfrm>
          <a:prstGeom prst="rect">
            <a:avLst/>
          </a:prstGeom>
          <a:noFill/>
        </p:spPr>
        <p:txBody>
          <a:bodyPr wrap="square" rtlCol="0">
            <a:spAutoFit/>
          </a:bodyPr>
          <a:lstStyle/>
          <a:p>
            <a:r>
              <a:rPr lang="en-AU" dirty="0">
                <a:latin typeface="Calibri" panose="020F0502020204030204" pitchFamily="34" charset="0"/>
                <a:cs typeface="Times New Roman" panose="02020603050405020304" pitchFamily="18" charset="0"/>
              </a:rPr>
              <a:t>Conflict resolution</a:t>
            </a:r>
          </a:p>
        </p:txBody>
      </p:sp>
      <p:sp>
        <p:nvSpPr>
          <p:cNvPr id="6" name="Oval 5">
            <a:extLst>
              <a:ext uri="{FF2B5EF4-FFF2-40B4-BE49-F238E27FC236}">
                <a16:creationId xmlns:a16="http://schemas.microsoft.com/office/drawing/2014/main" id="{7CD5C751-22D1-E741-046A-E3E399174325}"/>
              </a:ext>
            </a:extLst>
          </p:cNvPr>
          <p:cNvSpPr/>
          <p:nvPr/>
        </p:nvSpPr>
        <p:spPr>
          <a:xfrm>
            <a:off x="5851115" y="2773105"/>
            <a:ext cx="499327" cy="506435"/>
          </a:xfrm>
          <a:prstGeom prst="ellipse">
            <a:avLst/>
          </a:prstGeom>
          <a:solidFill>
            <a:srgbClr val="EEE3F9"/>
          </a:solidFill>
          <a:ln w="57150">
            <a:solidFill>
              <a:schemeClr val="bg1"/>
            </a:solidFill>
          </a:ln>
          <a:effectLst>
            <a:outerShdw blurRad="889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E8E7BF7-504F-3680-87FF-2761443CA370}"/>
              </a:ext>
            </a:extLst>
          </p:cNvPr>
          <p:cNvSpPr txBox="1"/>
          <p:nvPr/>
        </p:nvSpPr>
        <p:spPr>
          <a:xfrm>
            <a:off x="5809839" y="2817565"/>
            <a:ext cx="607030" cy="446276"/>
          </a:xfrm>
          <a:prstGeom prst="rect">
            <a:avLst/>
          </a:prstGeom>
          <a:noFill/>
          <a:effectLst/>
        </p:spPr>
        <p:txBody>
          <a:bodyPr wrap="square" rtlCol="0">
            <a:spAutoFit/>
          </a:bodyPr>
          <a:lstStyle/>
          <a:p>
            <a:pPr algn="ctr"/>
            <a:r>
              <a:rPr lang="en-GB" sz="2300" b="1" dirty="0">
                <a:solidFill>
                  <a:srgbClr val="A069B8"/>
                </a:solidFill>
                <a:latin typeface="Helvetica" panose="020B0604020202020204" pitchFamily="2" charset="0"/>
              </a:rPr>
              <a:t>1</a:t>
            </a:r>
          </a:p>
        </p:txBody>
      </p:sp>
      <p:sp>
        <p:nvSpPr>
          <p:cNvPr id="10" name="TextBox 9">
            <a:extLst>
              <a:ext uri="{FF2B5EF4-FFF2-40B4-BE49-F238E27FC236}">
                <a16:creationId xmlns:a16="http://schemas.microsoft.com/office/drawing/2014/main" id="{6DB8304C-07B7-D5D0-B4FF-DAD973DFD64B}"/>
              </a:ext>
            </a:extLst>
          </p:cNvPr>
          <p:cNvSpPr txBox="1"/>
          <p:nvPr/>
        </p:nvSpPr>
        <p:spPr>
          <a:xfrm>
            <a:off x="9351270" y="4538395"/>
            <a:ext cx="2264201" cy="646331"/>
          </a:xfrm>
          <a:prstGeom prst="rect">
            <a:avLst/>
          </a:prstGeom>
          <a:noFill/>
        </p:spPr>
        <p:txBody>
          <a:bodyPr wrap="square" rtlCol="0">
            <a:spAutoFit/>
          </a:bodyPr>
          <a:lstStyle/>
          <a:p>
            <a:r>
              <a:rPr lang="en-AU" dirty="0">
                <a:latin typeface="Calibri" panose="020F0502020204030204" pitchFamily="34" charset="0"/>
                <a:ea typeface="Calibri" panose="020F0502020204030204" pitchFamily="34" charset="0"/>
                <a:cs typeface="Times New Roman" panose="02020603050405020304" pitchFamily="18" charset="0"/>
              </a:rPr>
              <a:t>Learning, growth and feedback</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C6CC2B1B-5DD4-3185-CDC3-16E098A8B379}"/>
              </a:ext>
            </a:extLst>
          </p:cNvPr>
          <p:cNvSpPr/>
          <p:nvPr/>
        </p:nvSpPr>
        <p:spPr>
          <a:xfrm>
            <a:off x="5877099" y="4502201"/>
            <a:ext cx="499327" cy="506435"/>
          </a:xfrm>
          <a:prstGeom prst="ellipse">
            <a:avLst/>
          </a:prstGeom>
          <a:solidFill>
            <a:srgbClr val="EEE3F9"/>
          </a:solidFill>
          <a:ln w="57150">
            <a:solidFill>
              <a:schemeClr val="bg1"/>
            </a:solidFill>
          </a:ln>
          <a:effectLst>
            <a:outerShdw blurRad="889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F0A0A653-D58B-0596-E786-09DD54A06D79}"/>
              </a:ext>
            </a:extLst>
          </p:cNvPr>
          <p:cNvSpPr txBox="1"/>
          <p:nvPr/>
        </p:nvSpPr>
        <p:spPr>
          <a:xfrm>
            <a:off x="5828341" y="4547383"/>
            <a:ext cx="607030" cy="446276"/>
          </a:xfrm>
          <a:prstGeom prst="rect">
            <a:avLst/>
          </a:prstGeom>
          <a:noFill/>
          <a:effectLst/>
        </p:spPr>
        <p:txBody>
          <a:bodyPr wrap="square" rtlCol="0">
            <a:spAutoFit/>
          </a:bodyPr>
          <a:lstStyle/>
          <a:p>
            <a:pPr algn="ctr"/>
            <a:r>
              <a:rPr lang="en-GB" sz="2300" b="1" dirty="0">
                <a:solidFill>
                  <a:srgbClr val="A069B8"/>
                </a:solidFill>
                <a:latin typeface="Helvetica" panose="020B0604020202020204" pitchFamily="2" charset="0"/>
              </a:rPr>
              <a:t>3</a:t>
            </a:r>
          </a:p>
        </p:txBody>
      </p:sp>
      <p:sp>
        <p:nvSpPr>
          <p:cNvPr id="2" name="TextBox 1">
            <a:extLst>
              <a:ext uri="{FF2B5EF4-FFF2-40B4-BE49-F238E27FC236}">
                <a16:creationId xmlns:a16="http://schemas.microsoft.com/office/drawing/2014/main" id="{AF138AB3-37DD-F461-2912-3A7E8816A098}"/>
              </a:ext>
            </a:extLst>
          </p:cNvPr>
          <p:cNvSpPr txBox="1"/>
          <p:nvPr/>
        </p:nvSpPr>
        <p:spPr>
          <a:xfrm>
            <a:off x="6494826" y="2817565"/>
            <a:ext cx="2210349" cy="646331"/>
          </a:xfrm>
          <a:prstGeom prst="rect">
            <a:avLst/>
          </a:prstGeom>
          <a:noFill/>
        </p:spPr>
        <p:txBody>
          <a:bodyPr wrap="square" rtlCol="0">
            <a:spAutoFit/>
          </a:bodyPr>
          <a:lstStyle/>
          <a:p>
            <a:r>
              <a:rPr lang="en-US" dirty="0"/>
              <a:t>Respect, inclusivity, communication</a:t>
            </a:r>
          </a:p>
        </p:txBody>
      </p:sp>
      <p:pic>
        <p:nvPicPr>
          <p:cNvPr id="3" name="Untitled design (5)">
            <a:hlinkClick r:id="" action="ppaction://media"/>
            <a:extLst>
              <a:ext uri="{FF2B5EF4-FFF2-40B4-BE49-F238E27FC236}">
                <a16:creationId xmlns:a16="http://schemas.microsoft.com/office/drawing/2014/main" id="{A9D46D48-9E61-4120-78F4-D938F5A5C9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977" y="4428065"/>
            <a:ext cx="2106361" cy="2106361"/>
          </a:xfrm>
          <a:prstGeom prst="flowChartConnector">
            <a:avLst/>
          </a:prstGeom>
        </p:spPr>
      </p:pic>
    </p:spTree>
    <p:extLst>
      <p:ext uri="{BB962C8B-B14F-4D97-AF65-F5344CB8AC3E}">
        <p14:creationId xmlns:p14="http://schemas.microsoft.com/office/powerpoint/2010/main" val="1295410829"/>
      </p:ext>
    </p:extLst>
  </p:cSld>
  <p:clrMapOvr>
    <a:masterClrMapping/>
  </p:clrMapOvr>
  <mc:AlternateContent xmlns:mc="http://schemas.openxmlformats.org/markup-compatibility/2006" xmlns:p14="http://schemas.microsoft.com/office/powerpoint/2010/main">
    <mc:Choice Requires="p14">
      <p:transition spd="slow" p14:dur="2000" advTm="72194"/>
    </mc:Choice>
    <mc:Fallback xmlns="">
      <p:transition spd="slow" advTm="72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35EFF-C374-4EFA-1FD2-C885CCE87FE9}"/>
              </a:ext>
            </a:extLst>
          </p:cNvPr>
          <p:cNvSpPr>
            <a:spLocks/>
          </p:cNvSpPr>
          <p:nvPr/>
        </p:nvSpPr>
        <p:spPr>
          <a:xfrm>
            <a:off x="0" y="0"/>
            <a:ext cx="12192001" cy="6858000"/>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C43BD1EA-DB40-BBCD-CE68-B04AFDA7AF48}"/>
              </a:ext>
            </a:extLst>
          </p:cNvPr>
          <p:cNvGrpSpPr/>
          <p:nvPr/>
        </p:nvGrpSpPr>
        <p:grpSpPr>
          <a:xfrm>
            <a:off x="1059189" y="-516327"/>
            <a:ext cx="14747734" cy="11985804"/>
            <a:chOff x="1059189" y="-516327"/>
            <a:chExt cx="14747734" cy="11985804"/>
          </a:xfrm>
        </p:grpSpPr>
        <p:sp>
          <p:nvSpPr>
            <p:cNvPr id="4" name="Flowchart: Alternate Process 3">
              <a:extLst>
                <a:ext uri="{FF2B5EF4-FFF2-40B4-BE49-F238E27FC236}">
                  <a16:creationId xmlns:a16="http://schemas.microsoft.com/office/drawing/2014/main" id="{373F2D8B-A6F2-4314-99C3-0AAD3F0DA06A}"/>
                </a:ext>
              </a:extLst>
            </p:cNvPr>
            <p:cNvSpPr/>
            <p:nvPr/>
          </p:nvSpPr>
          <p:spPr>
            <a:xfrm rot="18842915">
              <a:off x="3702555" y="2490709"/>
              <a:ext cx="11985804" cy="5971732"/>
            </a:xfrm>
            <a:prstGeom prst="flowChartAlternateProcess">
              <a:avLst/>
            </a:prstGeom>
            <a:gradFill>
              <a:gsLst>
                <a:gs pos="8000">
                  <a:schemeClr val="accent1">
                    <a:lumMod val="5000"/>
                    <a:lumOff val="95000"/>
                    <a:alpha val="11000"/>
                  </a:schemeClr>
                </a:gs>
                <a:gs pos="74000">
                  <a:srgbClr val="A06AB8">
                    <a:alpha val="9000"/>
                  </a:srgbClr>
                </a:gs>
                <a:gs pos="85000">
                  <a:srgbClr val="A069B8">
                    <a:alpha val="10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lowchart: Alternate Process 2">
              <a:extLst>
                <a:ext uri="{FF2B5EF4-FFF2-40B4-BE49-F238E27FC236}">
                  <a16:creationId xmlns:a16="http://schemas.microsoft.com/office/drawing/2014/main" id="{44070AE3-51EB-B9A6-D34E-F4303083C669}"/>
                </a:ext>
              </a:extLst>
            </p:cNvPr>
            <p:cNvSpPr/>
            <p:nvPr/>
          </p:nvSpPr>
          <p:spPr>
            <a:xfrm rot="19929036">
              <a:off x="1059189" y="3293100"/>
              <a:ext cx="14067898" cy="5724346"/>
            </a:xfrm>
            <a:prstGeom prst="flowChartAlternateProcess">
              <a:avLst/>
            </a:prstGeom>
            <a:gradFill>
              <a:gsLst>
                <a:gs pos="8000">
                  <a:schemeClr val="accent1">
                    <a:lumMod val="5000"/>
                    <a:lumOff val="95000"/>
                    <a:alpha val="9000"/>
                  </a:schemeClr>
                </a:gs>
                <a:gs pos="74000">
                  <a:srgbClr val="A06AB8">
                    <a:alpha val="10000"/>
                  </a:srgbClr>
                </a:gs>
                <a:gs pos="85000">
                  <a:srgbClr val="A069B8">
                    <a:alpha val="19000"/>
                  </a:srgbClr>
                </a:gs>
                <a:gs pos="100000">
                  <a:srgbClr val="A06AB8">
                    <a:alpha val="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lowchart: Alternate Process 5">
              <a:extLst>
                <a:ext uri="{FF2B5EF4-FFF2-40B4-BE49-F238E27FC236}">
                  <a16:creationId xmlns:a16="http://schemas.microsoft.com/office/drawing/2014/main" id="{6F390F86-D5AF-CFCD-CC9A-8FBED6AC11F0}"/>
                </a:ext>
              </a:extLst>
            </p:cNvPr>
            <p:cNvSpPr/>
            <p:nvPr/>
          </p:nvSpPr>
          <p:spPr>
            <a:xfrm rot="19370464">
              <a:off x="3083533" y="2584510"/>
              <a:ext cx="12723390" cy="5881102"/>
            </a:xfrm>
            <a:prstGeom prst="flowChartAlternateProcess">
              <a:avLst/>
            </a:prstGeom>
            <a:gradFill>
              <a:gsLst>
                <a:gs pos="8000">
                  <a:schemeClr val="accent1">
                    <a:lumMod val="5000"/>
                    <a:lumOff val="95000"/>
                    <a:alpha val="20000"/>
                  </a:schemeClr>
                </a:gs>
                <a:gs pos="74000">
                  <a:srgbClr val="A06AB8">
                    <a:alpha val="14000"/>
                  </a:srgbClr>
                </a:gs>
                <a:gs pos="85000">
                  <a:srgbClr val="A069B8">
                    <a:alpha val="10000"/>
                  </a:srgbClr>
                </a:gs>
                <a:gs pos="100000">
                  <a:srgbClr val="A06AB8">
                    <a:alpha val="13000"/>
                  </a:srgbClr>
                </a:gs>
              </a:gsLst>
              <a:lin ang="13200000" scaled="0"/>
            </a:gra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832B5F61-169B-CC32-7C4E-3011EDEE0E8C}"/>
              </a:ext>
            </a:extLst>
          </p:cNvPr>
          <p:cNvSpPr txBox="1"/>
          <p:nvPr/>
        </p:nvSpPr>
        <p:spPr>
          <a:xfrm>
            <a:off x="1977656" y="2441952"/>
            <a:ext cx="7810479" cy="2246769"/>
          </a:xfrm>
          <a:prstGeom prst="rect">
            <a:avLst/>
          </a:prstGeom>
          <a:noFill/>
        </p:spPr>
        <p:txBody>
          <a:bodyPr wrap="square" anchor="ctr">
            <a:spAutoFit/>
          </a:bodyPr>
          <a:lstStyle/>
          <a:p>
            <a:pPr algn="ctr"/>
            <a:r>
              <a:rPr lang="en-AU" sz="4000" b="1" i="1" dirty="0">
                <a:solidFill>
                  <a:schemeClr val="bg1"/>
                </a:solidFill>
                <a:latin typeface="Helvetica" panose="020B0604020202020204" pitchFamily="2" charset="0"/>
              </a:rPr>
              <a:t>Managers do things right, Leaders do the right things.</a:t>
            </a:r>
          </a:p>
          <a:p>
            <a:pPr algn="ctr"/>
            <a:endParaRPr lang="en-AU" sz="4000" b="1" i="1" dirty="0">
              <a:solidFill>
                <a:schemeClr val="bg1"/>
              </a:solidFill>
              <a:latin typeface="Helvetica" panose="020B0604020202020204" pitchFamily="2" charset="0"/>
            </a:endParaRPr>
          </a:p>
          <a:p>
            <a:pPr algn="r"/>
            <a:r>
              <a:rPr lang="en-AU" sz="2000" b="1" i="1" u="none" strike="noStrike" dirty="0">
                <a:solidFill>
                  <a:schemeClr val="bg1"/>
                </a:solidFill>
                <a:effectLst/>
                <a:latin typeface="Helvetica" panose="020B0604020202020204" pitchFamily="2" charset="0"/>
              </a:rPr>
              <a:t>Warren Bennis</a:t>
            </a:r>
          </a:p>
        </p:txBody>
      </p:sp>
      <p:pic>
        <p:nvPicPr>
          <p:cNvPr id="9" name="Video 8">
            <a:extLst>
              <a:ext uri="{FF2B5EF4-FFF2-40B4-BE49-F238E27FC236}">
                <a16:creationId xmlns:a16="http://schemas.microsoft.com/office/drawing/2014/main" id="{85F2E0CE-C04D-BEA9-FE1B-8F8BBBE10BC7}"/>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484632" y="4315968"/>
            <a:ext cx="2057400" cy="2057400"/>
          </a:xfrm>
          <a:prstGeom prst="ellipse">
            <a:avLst/>
          </a:prstGeom>
        </p:spPr>
      </p:pic>
    </p:spTree>
    <p:extLst>
      <p:ext uri="{BB962C8B-B14F-4D97-AF65-F5344CB8AC3E}">
        <p14:creationId xmlns:p14="http://schemas.microsoft.com/office/powerpoint/2010/main" val="503874241"/>
      </p:ext>
    </p:extLst>
  </p:cSld>
  <p:clrMapOvr>
    <a:masterClrMapping/>
  </p:clrMapOvr>
  <mc:AlternateContent xmlns:mc="http://schemas.openxmlformats.org/markup-compatibility/2006" xmlns:p14="http://schemas.microsoft.com/office/powerpoint/2010/main">
    <mc:Choice Requires="p14">
      <p:transition spd="slow" p14:dur="2000" advTm="42600"/>
    </mc:Choice>
    <mc:Fallback xmlns="">
      <p:transition spd="slow" advTm="4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141FB4653F444B847018E2B5B179D2" ma:contentTypeVersion="11" ma:contentTypeDescription="Create a new document." ma:contentTypeScope="" ma:versionID="a40413469709696946c24ff8782451c9">
  <xsd:schema xmlns:xsd="http://www.w3.org/2001/XMLSchema" xmlns:xs="http://www.w3.org/2001/XMLSchema" xmlns:p="http://schemas.microsoft.com/office/2006/metadata/properties" xmlns:ns2="33446727-8743-46b2-8989-636064bf8fde" xmlns:ns3="2b5e1aa5-5b92-4929-97ef-60824d14f5f3" targetNamespace="http://schemas.microsoft.com/office/2006/metadata/properties" ma:root="true" ma:fieldsID="df23bbb02f0824374c79d90fed422958" ns2:_="" ns3:_="">
    <xsd:import namespace="33446727-8743-46b2-8989-636064bf8fde"/>
    <xsd:import namespace="2b5e1aa5-5b92-4929-97ef-60824d14f5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446727-8743-46b2-8989-636064bf8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e00220-b88e-47a4-a740-61b70fa703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5e1aa5-5b92-4929-97ef-60824d14f5f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1be6ab2-10f1-4a67-b2ea-bbf265878148}" ma:internalName="TaxCatchAll" ma:showField="CatchAllData" ma:web="2b5e1aa5-5b92-4929-97ef-60824d14f5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400B87-333E-45D7-94D6-6FCEEAB1709E}">
  <ds:schemaRefs>
    <ds:schemaRef ds:uri="http://schemas.microsoft.com/sharepoint/v3/contenttype/forms"/>
  </ds:schemaRefs>
</ds:datastoreItem>
</file>

<file path=customXml/itemProps2.xml><?xml version="1.0" encoding="utf-8"?>
<ds:datastoreItem xmlns:ds="http://schemas.openxmlformats.org/officeDocument/2006/customXml" ds:itemID="{542170A8-06EF-4900-867E-E67D71B46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446727-8743-46b2-8989-636064bf8fde"/>
    <ds:schemaRef ds:uri="2b5e1aa5-5b92-4929-97ef-60824d14f5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25254</TotalTime>
  <Words>2581</Words>
  <Application>Microsoft Office PowerPoint</Application>
  <PresentationFormat>Widescreen</PresentationFormat>
  <Paragraphs>160</Paragraphs>
  <Slides>14</Slides>
  <Notes>14</Notes>
  <HiddenSlides>0</HiddenSlides>
  <MMClips>14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vt:i4>
      </vt:variant>
    </vt:vector>
  </HeadingPairs>
  <TitlesOfParts>
    <vt:vector size="30" baseType="lpstr">
      <vt:lpstr>Abadi MT Condensed Light</vt:lpstr>
      <vt:lpstr>Andale Mono</vt:lpstr>
      <vt:lpstr>Apple Braille</vt:lpstr>
      <vt:lpstr>Aptos</vt:lpstr>
      <vt:lpstr>Arial</vt:lpstr>
      <vt:lpstr>Avenir Book</vt:lpstr>
      <vt:lpstr>Calibri</vt:lpstr>
      <vt:lpstr>Calibri Light</vt:lpstr>
      <vt:lpstr>Cavolini</vt:lpstr>
      <vt:lpstr>Chalkduster</vt:lpstr>
      <vt:lpstr>Gabriola</vt:lpstr>
      <vt:lpstr>Helvetica</vt:lpstr>
      <vt:lpstr>Papyrus</vt:lpstr>
      <vt:lpstr>Segoe Script</vt:lpstr>
      <vt:lpstr>Times New Roman</vt:lpstr>
      <vt:lpstr>Office Theme</vt:lpstr>
      <vt:lpstr>AUSNZ Women’s Empowerment in Leadership  2026 Bookclub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Yan</dc:creator>
  <cp:lastModifiedBy>Beverly Hughes</cp:lastModifiedBy>
  <cp:revision>89</cp:revision>
  <cp:lastPrinted>2026-01-15T08:38:59Z</cp:lastPrinted>
  <dcterms:created xsi:type="dcterms:W3CDTF">2022-10-03T23:14:16Z</dcterms:created>
  <dcterms:modified xsi:type="dcterms:W3CDTF">2026-01-27T07:07:08Z</dcterms:modified>
</cp:coreProperties>
</file>