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2"/>
  </p:notesMasterIdLst>
  <p:sldIdLst>
    <p:sldId id="256" r:id="rId4"/>
    <p:sldId id="265" r:id="rId5"/>
    <p:sldId id="262" r:id="rId6"/>
    <p:sldId id="299" r:id="rId7"/>
    <p:sldId id="307" r:id="rId8"/>
    <p:sldId id="289" r:id="rId9"/>
    <p:sldId id="294" r:id="rId10"/>
    <p:sldId id="295" r:id="rId11"/>
    <p:sldId id="297" r:id="rId12"/>
    <p:sldId id="293" r:id="rId13"/>
    <p:sldId id="274" r:id="rId14"/>
    <p:sldId id="301" r:id="rId15"/>
    <p:sldId id="298" r:id="rId16"/>
    <p:sldId id="302" r:id="rId17"/>
    <p:sldId id="303" r:id="rId18"/>
    <p:sldId id="305" r:id="rId19"/>
    <p:sldId id="276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466"/>
    <a:srgbClr val="55296D"/>
    <a:srgbClr val="CBABDA"/>
    <a:srgbClr val="A069B8"/>
    <a:srgbClr val="653187"/>
    <a:srgbClr val="A06AB8"/>
    <a:srgbClr val="EEE3F9"/>
    <a:srgbClr val="CBABD9"/>
    <a:srgbClr val="59266E"/>
    <a:srgbClr val="D41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7076"/>
  </p:normalViewPr>
  <p:slideViewPr>
    <p:cSldViewPr snapToGrid="0">
      <p:cViewPr varScale="1">
        <p:scale>
          <a:sx n="62" d="100"/>
          <a:sy n="62" d="100"/>
        </p:scale>
        <p:origin x="1194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A1617-2FB3-498B-9049-018081E95DBA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7096-F7A8-4B8F-8356-9E3DDF666D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78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Understanding the Herrmann Model is valuable for anyone progressing their leadership journey because effective leadership is not just about what you know – it’s about how you think, communicate, and influence others. </a:t>
            </a:r>
            <a:r>
              <a:rPr lang="en-AU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model builds self-awareness, strengthens communication, and supports more balanced, confident leadership.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284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36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follow up with a second part to this talk, but before I do, I wanted you to do some reflection.  We’ll meet and discuss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1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you identify the quadrants of others?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13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I like this 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Intuitive, simple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Has some practical implications in the real world:  giving presentations, creating effective teams, delivering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6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follow up with a second part to this talk, but before I do, I wanted you to do some reflection.  We’ll meet and discuss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024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Green:</a:t>
            </a:r>
            <a:r>
              <a:rPr lang="en-AU" baseline="0" dirty="0"/>
              <a:t>  I need 15 mins of your time to talk about XYZ</a:t>
            </a:r>
          </a:p>
          <a:p>
            <a:r>
              <a:rPr lang="en-AU" baseline="0" dirty="0"/>
              <a:t>Red:  I really would love it if we could spend 5 mins talking about…</a:t>
            </a:r>
          </a:p>
          <a:p>
            <a:r>
              <a:rPr lang="en-AU" baseline="0" dirty="0"/>
              <a:t>Blue:  can handle the lengthy emails</a:t>
            </a:r>
          </a:p>
          <a:p>
            <a:r>
              <a:rPr lang="en-AU" baseline="0" dirty="0"/>
              <a:t>Yellow:  no lengthy emails please!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D0E65-F2FF-4795-8B45-3BD770C88603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114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Ned Herrmann was the manager of Management Education for General Electric in the 1970s.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885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images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945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forms.office.com</a:t>
            </a:r>
            <a:r>
              <a:rPr lang="en-US" dirty="0"/>
              <a:t>/Pages/</a:t>
            </a:r>
            <a:r>
              <a:rPr lang="en-US" dirty="0" err="1"/>
              <a:t>ResponsePage.aspx?id</a:t>
            </a:r>
            <a:r>
              <a:rPr lang="en-US" dirty="0"/>
              <a:t>=m8MCaE_0Q0O-kucwtNFYV3OaUSePu4FCmWwL78X9imJUM1hLTDFKQkVaMVc3UVVPVEhaUjVMWUI2VS4u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48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/>
              <a:t>I’d like to </a:t>
            </a:r>
            <a:r>
              <a:rPr lang="en-AU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take this opportunity to acknowledge Māori as </a:t>
            </a:r>
            <a:r>
              <a:rPr lang="en-AU" b="1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tangata</a:t>
            </a:r>
            <a:r>
              <a:rPr lang="en-AU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whenua and Treaty of Waitangi partners in Aotearoa New Zealand.</a:t>
            </a:r>
            <a:endParaRPr lang="en-US" b="1" i="0" dirty="0"/>
          </a:p>
          <a:p>
            <a:endParaRPr lang="en-US" b="1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 would also like to </a:t>
            </a:r>
            <a:r>
              <a:rPr lang="en-US" b="1" i="0" dirty="0" err="1"/>
              <a:t>acknwoledge</a:t>
            </a:r>
            <a:r>
              <a:rPr lang="en-US" b="1" i="0" dirty="0"/>
              <a:t> the Traditional Custodians of Country throughout Australia and recognize their cultural and spiritual relationships to the land, waters and seas and rich contribution to society.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/>
              <a:t>We pay our respects to ancestors and Elders, past and present</a:t>
            </a:r>
            <a:r>
              <a:rPr lang="en-US" b="1" dirty="0"/>
              <a:t>. </a:t>
            </a:r>
          </a:p>
          <a:p>
            <a:endParaRPr lang="en-US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painting by Oral Roberts that was commissioned and gifted to the ASA by Past President David Scott  and gifted to the ASA.  It is a representation of Australian anaesthesia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Oral's close connection with the Bundjalung land and culture.</a:t>
            </a:r>
          </a:p>
          <a:p>
            <a:endParaRPr lang="en-US" dirty="0"/>
          </a:p>
          <a:p>
            <a:pPr algn="l">
              <a:lnSpc>
                <a:spcPts val="1400"/>
              </a:lnSpc>
            </a:pPr>
            <a:r>
              <a:rPr lang="en-US" sz="1200" b="1" i="1" kern="1200" dirty="0">
                <a:solidFill>
                  <a:srgbClr val="433E68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200" b="1" i="1" kern="1200" dirty="0" err="1">
                <a:solidFill>
                  <a:srgbClr val="433E68"/>
                </a:solidFill>
                <a:latin typeface="+mn-lt"/>
                <a:ea typeface="+mn-ea"/>
                <a:cs typeface="+mn-cs"/>
              </a:rPr>
              <a:t>paperrepublic.com.au</a:t>
            </a:r>
            <a:r>
              <a:rPr lang="en-US" sz="1200" b="1" i="1" kern="1200" dirty="0">
                <a:solidFill>
                  <a:srgbClr val="433E68"/>
                </a:solidFill>
                <a:latin typeface="+mn-lt"/>
                <a:ea typeface="+mn-ea"/>
                <a:cs typeface="+mn-cs"/>
              </a:rPr>
              <a:t>/product/blueislandpressmedium2022wallcalendar11/</a:t>
            </a:r>
            <a:r>
              <a:rPr lang="en-US" sz="1400" i="1" kern="1200" dirty="0">
                <a:solidFill>
                  <a:srgbClr val="433E68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600" i="1" kern="1200" dirty="0">
              <a:solidFill>
                <a:srgbClr val="433E68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</a:t>
            </a:r>
            <a:r>
              <a:rPr lang="en-US" dirty="0" err="1"/>
              <a:t>planetcorroboree.com.au</a:t>
            </a:r>
            <a:r>
              <a:rPr lang="en-US" dirty="0"/>
              <a:t>/products/greeting-card-koala-by-oral-Roberts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NZ/</a:t>
            </a:r>
            <a:r>
              <a:rPr lang="en-US" dirty="0" err="1"/>
              <a:t>Maori</a:t>
            </a:r>
            <a:r>
              <a:rPr lang="en-US" dirty="0"/>
              <a:t> image and words needed.  Should </a:t>
            </a:r>
            <a:r>
              <a:rPr lang="en-US" dirty="0" err="1"/>
              <a:t>Maori</a:t>
            </a:r>
            <a:r>
              <a:rPr lang="en-US" dirty="0"/>
              <a:t> acknowledgement go first in NZ?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58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Ned Herrmann was the manager of Management Education for General Electric in the 1970s.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88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Ned Herrmann was the manager of Management Education for General Electric in the 1970s.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94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images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04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concepts such as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Myers-Briggs Type Indicator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Process Communication Model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I like this 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Intuitive, simple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26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like all of these frameworks, most people don’t sit entirely within one quadrant but can display a range of characteristics.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40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7096-F7A8-4B8F-8356-9E3DDF666DF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73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Green:</a:t>
            </a:r>
            <a:r>
              <a:rPr lang="en-AU" baseline="0" dirty="0"/>
              <a:t>  I need 15 mins of your time to talk about XYZ</a:t>
            </a:r>
          </a:p>
          <a:p>
            <a:r>
              <a:rPr lang="en-AU" baseline="0" dirty="0"/>
              <a:t>Red:  I really would love it if we could spend 5 mins talking about…</a:t>
            </a:r>
          </a:p>
          <a:p>
            <a:r>
              <a:rPr lang="en-AU" baseline="0" dirty="0"/>
              <a:t>Blue:  can handle the lengthy emails</a:t>
            </a:r>
          </a:p>
          <a:p>
            <a:r>
              <a:rPr lang="en-AU" baseline="0" dirty="0"/>
              <a:t>Yellow:  no lengthy emails please!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D0E65-F2FF-4795-8B45-3BD770C88603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11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90B0-F0AD-8698-66EC-232FED4AE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A4E56-B195-2189-5FF3-18AAC147C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A5C5A-998E-2C7B-9CA4-69E373BF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237BC-FCAD-3BC5-D74D-751304CB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7AA9-51A6-92F7-FEB3-205A1AFB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24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2890-A5DD-D594-50DC-F2D05B05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709B3-A5B1-3906-6EBA-5D1ED5957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50C7E-979C-5E47-511A-5183C84B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A47EA-1D45-4565-2C9F-CB2ECCFD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CDC5C-3E74-D9ED-C1D8-A2BA1CE5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44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67109-07D6-1C8C-1033-05333135A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4EB48-5BA3-4082-4042-145B33149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053D-7998-EEAE-40F0-BDC92F1D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74FD5-4E7A-BB8B-C1D4-1FC5FABB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F5ED7-B8BA-5CF7-E81D-25996494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3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CA2D-7055-AC0C-45E4-C34C3440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9C10C-6717-6343-D0EB-6A7D829A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2809-879D-33E2-C28A-463AC90A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76DC-A284-F876-3B3F-1DA64872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1029F-CBAF-C20D-B16A-47EAC304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70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0F9B-1013-8379-6BE0-AB86F42F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1EA25-E233-58C1-2E13-9554348C1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5DD0F-89C6-BA56-EAEA-E71FC479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66B3E-6D7A-4756-9970-F848C527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AFD3C-8F2E-14BA-3B34-086AB722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46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F16-359A-B54D-26FD-AFF077FF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4B7FE-584C-DF0C-A5FB-4406B00DF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F89FF-B95A-D5B5-009F-12990E08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A25F-9915-5393-8CF1-58B0C8A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5C969-1A4E-E23C-0104-4D2769B0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C0562-D0E1-0166-908A-DF945884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24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DE90-6E97-CBA9-2488-1F76C253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1EF48-7FDF-D157-500C-7100AF703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543C2-91E7-97DA-D286-A198EFE38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2B11E-7FDF-9703-8E79-13AAA34D4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3231B-8F6A-CCD4-AF27-73122DC92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9FEC2-DE69-43D1-C6AE-6FA0F52FC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3FBB1-33D0-B6A0-D459-C0F860ED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DC83C-DC2A-A16F-35E3-B6E74E2B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9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171B-A8E7-5D6F-7C51-C177C702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A6C5F-3171-F02A-A608-6332D45D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852F0-FB41-8FEE-1157-BDDDF38B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8C646-D205-C25D-37CC-F773375B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87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59E8D-FB20-7078-91B9-34229B9E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0479A-94A3-5663-716E-B44DAE82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E7B6F-6B8C-93E6-6510-80BD222A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64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7269-41AA-1B29-49D8-985492D0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DEC4-D0C5-26B5-CF40-F9CDC4C24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89155-239F-11FB-BFFC-DAA61A622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05FB6-B18E-7C88-B12D-07D5FEB5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CBC69-416E-2E08-532F-C3D2BA6D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485AC-C83F-F287-9C8A-8394D07B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70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A369-569E-760A-F71E-B3320ED3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EB4-4DBD-6D75-52DC-BDA60F18F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0D5A8-1669-DE15-2E3F-4187F252E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06196-1198-D657-F9CF-2B53593D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91ED-2301-4EDE-E7EA-79D022F1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3FB89-8951-1EFA-CB2E-0A413CA2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51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F48C6-7EB7-12D1-C860-473E5062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DF1F1-1318-5955-02C5-D9670EDE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A849A-8AEE-15FA-77CE-8B3254504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B6D1-BBFF-484E-962B-E3F49640140E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3DD7-4429-2A81-ACC2-58C9EAB32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E68B-29EE-07B7-0C17-DF76826A0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632C-DD0C-478C-BB42-CDC64F3AD3F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white circle with red and purple text&#10;&#10;Description automatically generated">
            <a:extLst>
              <a:ext uri="{FF2B5EF4-FFF2-40B4-BE49-F238E27FC236}">
                <a16:creationId xmlns:a16="http://schemas.microsoft.com/office/drawing/2014/main" id="{D2F138A7-1012-718D-4236-E98DF3CFAD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2" y="6083300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9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543C76C5-0CAE-70F6-E8BD-5F314A4806C4}"/>
              </a:ext>
            </a:extLst>
          </p:cNvPr>
          <p:cNvSpPr/>
          <p:nvPr/>
        </p:nvSpPr>
        <p:spPr>
          <a:xfrm rot="16200000">
            <a:off x="445892" y="-428975"/>
            <a:ext cx="6858000" cy="7749784"/>
          </a:xfrm>
          <a:prstGeom prst="flowChartDocument">
            <a:avLst/>
          </a:prstGeom>
          <a:solidFill>
            <a:srgbClr val="EEE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046C4-0C5E-AF29-FC7C-CF50949FFD3B}"/>
              </a:ext>
            </a:extLst>
          </p:cNvPr>
          <p:cNvSpPr/>
          <p:nvPr/>
        </p:nvSpPr>
        <p:spPr>
          <a:xfrm>
            <a:off x="5644487" y="4800400"/>
            <a:ext cx="6547513" cy="547323"/>
          </a:xfrm>
          <a:prstGeom prst="rect">
            <a:avLst/>
          </a:prstGeom>
          <a:solidFill>
            <a:srgbClr val="CB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 Assoc Prof Suzi Nou</a:t>
            </a:r>
          </a:p>
        </p:txBody>
      </p:sp>
      <p:pic>
        <p:nvPicPr>
          <p:cNvPr id="20" name="illustration">
            <a:extLst>
              <a:ext uri="{FF2B5EF4-FFF2-40B4-BE49-F238E27FC236}">
                <a16:creationId xmlns:a16="http://schemas.microsoft.com/office/drawing/2014/main" id="{924395CC-0F14-BB1E-7944-95ABC6BCB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9" y="674767"/>
            <a:ext cx="6842559" cy="54519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0D0295-E9A5-D6AC-2220-C4ABC085D436}"/>
              </a:ext>
            </a:extLst>
          </p:cNvPr>
          <p:cNvSpPr/>
          <p:nvPr/>
        </p:nvSpPr>
        <p:spPr>
          <a:xfrm>
            <a:off x="-2" y="5967046"/>
            <a:ext cx="12229213" cy="907871"/>
          </a:xfrm>
          <a:prstGeom prst="rect">
            <a:avLst/>
          </a:prstGeom>
          <a:solidFill>
            <a:srgbClr val="A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9" name="Logos">
            <a:extLst>
              <a:ext uri="{FF2B5EF4-FFF2-40B4-BE49-F238E27FC236}">
                <a16:creationId xmlns:a16="http://schemas.microsoft.com/office/drawing/2014/main" id="{9D1576B5-680D-FA43-88D5-F07200EEC2CE}"/>
              </a:ext>
            </a:extLst>
          </p:cNvPr>
          <p:cNvGrpSpPr/>
          <p:nvPr/>
        </p:nvGrpSpPr>
        <p:grpSpPr>
          <a:xfrm>
            <a:off x="3546125" y="6095960"/>
            <a:ext cx="5099751" cy="616511"/>
            <a:chOff x="3313921" y="6107989"/>
            <a:chExt cx="5099751" cy="61651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8974E0D-420D-6983-791B-79EF0BC2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072" y="6107989"/>
              <a:ext cx="439600" cy="61651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9E82D78-28F3-DCAC-5B40-E803ED650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921" y="6155627"/>
              <a:ext cx="1605319" cy="52858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D8F757E-2651-D15B-2084-2FD1F0D5C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0" y="6155627"/>
              <a:ext cx="1577612" cy="528581"/>
            </a:xfrm>
            <a:prstGeom prst="rect">
              <a:avLst/>
            </a:prstGeom>
          </p:spPr>
        </p:pic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C3888CBE-B324-8E61-73C3-28329B9B7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998" y="915925"/>
            <a:ext cx="5116829" cy="316097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5000" b="1" dirty="0">
                <a:solidFill>
                  <a:srgbClr val="59266E"/>
                </a:solidFill>
                <a:latin typeface="Helvetica" panose="020B0604020202020204" pitchFamily="2" charset="0"/>
                <a:ea typeface="Roboto" panose="02000000000000000000" pitchFamily="2" charset="0"/>
              </a:rPr>
              <a:t>Herrmann </a:t>
            </a:r>
            <a:br>
              <a:rPr lang="en-GB" sz="5000" b="1" dirty="0">
                <a:solidFill>
                  <a:srgbClr val="59266E"/>
                </a:solidFill>
                <a:latin typeface="Helvetica" panose="020B0604020202020204" pitchFamily="2" charset="0"/>
                <a:ea typeface="Roboto" panose="02000000000000000000" pitchFamily="2" charset="0"/>
              </a:rPr>
            </a:br>
            <a:r>
              <a:rPr lang="en-GB" sz="5000" b="1" dirty="0">
                <a:solidFill>
                  <a:srgbClr val="A069B8"/>
                </a:solidFill>
                <a:latin typeface="Helvetica" panose="020B0604020202020204" pitchFamily="2" charset="0"/>
                <a:ea typeface="Roboto" panose="02000000000000000000" pitchFamily="2" charset="0"/>
              </a:rPr>
              <a:t>Whole Brain Thinking </a:t>
            </a:r>
            <a:br>
              <a:rPr lang="en-GB" sz="5000" b="1" dirty="0">
                <a:solidFill>
                  <a:srgbClr val="A069B8"/>
                </a:solidFill>
                <a:latin typeface="Helvetica" panose="020B0604020202020204" pitchFamily="2" charset="0"/>
                <a:ea typeface="Roboto" panose="02000000000000000000" pitchFamily="2" charset="0"/>
              </a:rPr>
            </a:br>
            <a:r>
              <a:rPr lang="en-GB" sz="5000" b="1" dirty="0">
                <a:solidFill>
                  <a:srgbClr val="59266E"/>
                </a:solidFill>
                <a:latin typeface="Helvetica" panose="020B0604020202020204" pitchFamily="2" charset="0"/>
                <a:ea typeface="Roboto" panose="02000000000000000000" pitchFamily="2" charset="0"/>
              </a:rPr>
              <a:t>Model</a:t>
            </a:r>
            <a:endParaRPr lang="en-AU" sz="5000" b="1" dirty="0">
              <a:solidFill>
                <a:srgbClr val="59266E"/>
              </a:solidFill>
              <a:latin typeface="Helvetica" panose="020B0604020202020204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A white circle with red and purple text&#10;&#10;Description automatically generated">
            <a:extLst>
              <a:ext uri="{FF2B5EF4-FFF2-40B4-BE49-F238E27FC236}">
                <a16:creationId xmlns:a16="http://schemas.microsoft.com/office/drawing/2014/main" id="{BED813DC-FE90-5DE1-7A9A-A415DDD11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34" y="16916"/>
            <a:ext cx="1926866" cy="19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rgbClr val="A0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59266E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E5D9D9-AB14-A30C-1C16-30DE1DBD795E}"/>
              </a:ext>
            </a:extLst>
          </p:cNvPr>
          <p:cNvGrpSpPr/>
          <p:nvPr/>
        </p:nvGrpSpPr>
        <p:grpSpPr>
          <a:xfrm>
            <a:off x="4110482" y="1715790"/>
            <a:ext cx="3971035" cy="3971035"/>
            <a:chOff x="4215398" y="1248337"/>
            <a:chExt cx="3971035" cy="397103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616946-867B-61D4-BDCB-3F76E38EBA08}"/>
                </a:ext>
              </a:extLst>
            </p:cNvPr>
            <p:cNvSpPr/>
            <p:nvPr/>
          </p:nvSpPr>
          <p:spPr>
            <a:xfrm>
              <a:off x="4215398" y="1248337"/>
              <a:ext cx="3971035" cy="3971035"/>
            </a:xfrm>
            <a:prstGeom prst="ellipse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</a:schemeClr>
                </a:gs>
                <a:gs pos="74000">
                  <a:srgbClr val="A06AB8"/>
                </a:gs>
                <a:gs pos="85000">
                  <a:srgbClr val="A069B8"/>
                </a:gs>
                <a:gs pos="100000">
                  <a:srgbClr val="A06AB8"/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5ED4A7-0531-E399-B541-38441A37999E}"/>
                </a:ext>
              </a:extLst>
            </p:cNvPr>
            <p:cNvSpPr/>
            <p:nvPr/>
          </p:nvSpPr>
          <p:spPr>
            <a:xfrm>
              <a:off x="4698831" y="1731770"/>
              <a:ext cx="3004168" cy="300416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889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13BB67A-CCB8-C65D-4573-5A033FB62534}"/>
              </a:ext>
            </a:extLst>
          </p:cNvPr>
          <p:cNvSpPr/>
          <p:nvPr/>
        </p:nvSpPr>
        <p:spPr>
          <a:xfrm>
            <a:off x="3962117" y="2283269"/>
            <a:ext cx="683380" cy="69310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CBAB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521EC4-B8F1-91CD-692D-23834094BCEA}"/>
              </a:ext>
            </a:extLst>
          </p:cNvPr>
          <p:cNvGrpSpPr/>
          <p:nvPr/>
        </p:nvGrpSpPr>
        <p:grpSpPr>
          <a:xfrm>
            <a:off x="1264935" y="2211017"/>
            <a:ext cx="2479622" cy="1423261"/>
            <a:chOff x="568539" y="1603019"/>
            <a:chExt cx="2479622" cy="14232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8A5C8A-58B7-387D-E4E5-45EB23E5D77E}"/>
                </a:ext>
              </a:extLst>
            </p:cNvPr>
            <p:cNvSpPr txBox="1"/>
            <p:nvPr/>
          </p:nvSpPr>
          <p:spPr>
            <a:xfrm>
              <a:off x="689267" y="2245642"/>
              <a:ext cx="22506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Analytical</a:t>
              </a:r>
              <a:r>
                <a:rPr lang="en-GB" sz="1100" dirty="0">
                  <a:effectLst/>
                  <a:latin typeface="Helvetica" panose="020B06040202020202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(blue)</a:t>
              </a:r>
            </a:p>
            <a:p>
              <a:r>
                <a:rPr lang="en-GB" sz="1100" dirty="0">
                  <a:latin typeface="Helvetica" panose="020B06040202020202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Practical (green)</a:t>
              </a:r>
            </a:p>
            <a:p>
              <a:r>
                <a:rPr lang="en-GB" sz="1100" dirty="0">
                  <a:latin typeface="Helvetica" panose="020B06040202020202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Relational (red)</a:t>
              </a:r>
            </a:p>
            <a:p>
              <a:r>
                <a:rPr lang="en-GB" sz="1100" dirty="0">
                  <a:effectLst/>
                  <a:latin typeface="Helvetica" panose="020B06040202020202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Experimental (yellow)</a:t>
              </a:r>
            </a:p>
          </p:txBody>
        </p:sp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1F6187F8-0E6E-66C2-AF4F-14BACD3BC38D}"/>
                </a:ext>
              </a:extLst>
            </p:cNvPr>
            <p:cNvSpPr/>
            <p:nvPr/>
          </p:nvSpPr>
          <p:spPr>
            <a:xfrm>
              <a:off x="568539" y="1603019"/>
              <a:ext cx="2479622" cy="631425"/>
            </a:xfrm>
            <a:prstGeom prst="round2SameRect">
              <a:avLst/>
            </a:prstGeom>
            <a:solidFill>
              <a:srgbClr val="A06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74AC9832-92F7-9D28-64B5-F34E52AB9DB7}"/>
                </a:ext>
              </a:extLst>
            </p:cNvPr>
            <p:cNvSpPr/>
            <p:nvPr/>
          </p:nvSpPr>
          <p:spPr>
            <a:xfrm rot="10800000">
              <a:off x="568539" y="2234444"/>
              <a:ext cx="2469936" cy="79183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>
              <a:solidFill>
                <a:srgbClr val="CBAB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BF709-458B-CBED-7901-496874EB93E2}"/>
                </a:ext>
              </a:extLst>
            </p:cNvPr>
            <p:cNvSpPr txBox="1"/>
            <p:nvPr/>
          </p:nvSpPr>
          <p:spPr>
            <a:xfrm>
              <a:off x="689267" y="1697409"/>
              <a:ext cx="22207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With which quadrant do you most identify?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86424C68-5507-6C84-8C33-18F10CF80ACA}"/>
              </a:ext>
            </a:extLst>
          </p:cNvPr>
          <p:cNvSpPr/>
          <p:nvPr/>
        </p:nvSpPr>
        <p:spPr>
          <a:xfrm>
            <a:off x="3962117" y="4575990"/>
            <a:ext cx="683380" cy="69310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CBAB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3D45ED-7AB5-640C-CF61-8F4F530A85CC}"/>
              </a:ext>
            </a:extLst>
          </p:cNvPr>
          <p:cNvSpPr txBox="1"/>
          <p:nvPr/>
        </p:nvSpPr>
        <p:spPr>
          <a:xfrm>
            <a:off x="1290429" y="5335353"/>
            <a:ext cx="2250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colleagues</a:t>
            </a:r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9AC5562B-F536-16AA-390E-DB66E05FDA38}"/>
              </a:ext>
            </a:extLst>
          </p:cNvPr>
          <p:cNvSpPr/>
          <p:nvPr/>
        </p:nvSpPr>
        <p:spPr>
          <a:xfrm>
            <a:off x="1264935" y="4557466"/>
            <a:ext cx="2479622" cy="693107"/>
          </a:xfrm>
          <a:prstGeom prst="round2SameRect">
            <a:avLst/>
          </a:prstGeom>
          <a:solidFill>
            <a:srgbClr val="653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F376DB15-80DF-84F2-7693-BF67E5BF241B}"/>
              </a:ext>
            </a:extLst>
          </p:cNvPr>
          <p:cNvSpPr/>
          <p:nvPr/>
        </p:nvSpPr>
        <p:spPr>
          <a:xfrm rot="10800000">
            <a:off x="1264932" y="5250573"/>
            <a:ext cx="2469937" cy="730154"/>
          </a:xfrm>
          <a:prstGeom prst="round2SameRect">
            <a:avLst/>
          </a:prstGeom>
          <a:noFill/>
          <a:ln>
            <a:solidFill>
              <a:srgbClr val="CBA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7E665E-190F-18D4-EC31-B68B5A79A563}"/>
              </a:ext>
            </a:extLst>
          </p:cNvPr>
          <p:cNvSpPr txBox="1"/>
          <p:nvPr/>
        </p:nvSpPr>
        <p:spPr>
          <a:xfrm>
            <a:off x="1385663" y="4651856"/>
            <a:ext cx="21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Helvetica" panose="020B0604020202020204" pitchFamily="2" charset="0"/>
              </a:rPr>
              <a:t>Can you identify the quadrants of others?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EEE7BD-0624-3537-766C-4BA34D4425F6}"/>
              </a:ext>
            </a:extLst>
          </p:cNvPr>
          <p:cNvSpPr/>
          <p:nvPr/>
        </p:nvSpPr>
        <p:spPr>
          <a:xfrm>
            <a:off x="7629221" y="2283269"/>
            <a:ext cx="683380" cy="69310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rgbClr val="CBAB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4A67F02-D46D-82AC-2A7E-76AF87689E89}"/>
              </a:ext>
            </a:extLst>
          </p:cNvPr>
          <p:cNvSpPr/>
          <p:nvPr/>
        </p:nvSpPr>
        <p:spPr>
          <a:xfrm>
            <a:off x="7629221" y="4575990"/>
            <a:ext cx="683380" cy="693107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7150">
            <a:solidFill>
              <a:srgbClr val="CBABD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8D8237D-34AD-8141-5258-6AFE5ACA47BA}"/>
              </a:ext>
            </a:extLst>
          </p:cNvPr>
          <p:cNvGrpSpPr/>
          <p:nvPr/>
        </p:nvGrpSpPr>
        <p:grpSpPr>
          <a:xfrm>
            <a:off x="8585620" y="2211017"/>
            <a:ext cx="2480822" cy="1431771"/>
            <a:chOff x="8680870" y="1696667"/>
            <a:chExt cx="2480822" cy="143177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4222A31-6522-074B-70C3-606B49A32E45}"/>
                </a:ext>
              </a:extLst>
            </p:cNvPr>
            <p:cNvSpPr txBox="1"/>
            <p:nvPr/>
          </p:nvSpPr>
          <p:spPr>
            <a:xfrm>
              <a:off x="8771649" y="2389774"/>
              <a:ext cx="22506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Look at the resources and come prepared to our discussion</a:t>
              </a:r>
              <a:endParaRPr lang="en-GB" sz="1400" dirty="0">
                <a:latin typeface="Helvetica" panose="020B0604020202020204" pitchFamily="2" charset="0"/>
              </a:endParaRPr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B49BF5AA-F191-3BBA-6F81-4790ED10E3BD}"/>
                </a:ext>
              </a:extLst>
            </p:cNvPr>
            <p:cNvSpPr/>
            <p:nvPr/>
          </p:nvSpPr>
          <p:spPr>
            <a:xfrm>
              <a:off x="8680870" y="1696667"/>
              <a:ext cx="2479622" cy="693107"/>
            </a:xfrm>
            <a:prstGeom prst="round2SameRect">
              <a:avLst/>
            </a:prstGeom>
            <a:solidFill>
              <a:srgbClr val="4A1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1101FFA7-83D0-5F36-E786-6124390AC601}"/>
                </a:ext>
              </a:extLst>
            </p:cNvPr>
            <p:cNvSpPr/>
            <p:nvPr/>
          </p:nvSpPr>
          <p:spPr>
            <a:xfrm rot="10800000">
              <a:off x="8691756" y="2393497"/>
              <a:ext cx="2469936" cy="704657"/>
            </a:xfrm>
            <a:prstGeom prst="round2SameRect">
              <a:avLst/>
            </a:prstGeom>
            <a:noFill/>
            <a:ln>
              <a:solidFill>
                <a:srgbClr val="CBAB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2864A22-AF9D-8476-E5E3-58462C866E54}"/>
                </a:ext>
              </a:extLst>
            </p:cNvPr>
            <p:cNvSpPr txBox="1"/>
            <p:nvPr/>
          </p:nvSpPr>
          <p:spPr>
            <a:xfrm>
              <a:off x="8801598" y="1791057"/>
              <a:ext cx="20601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Resources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89E8F4B-B539-722C-329A-1BAEB26D61D2}"/>
              </a:ext>
            </a:extLst>
          </p:cNvPr>
          <p:cNvGrpSpPr/>
          <p:nvPr/>
        </p:nvGrpSpPr>
        <p:grpSpPr>
          <a:xfrm>
            <a:off x="8585620" y="4557466"/>
            <a:ext cx="2479622" cy="1423261"/>
            <a:chOff x="8680870" y="4557466"/>
            <a:chExt cx="2479622" cy="142326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D57EDCE-FDFA-9FC4-4C1B-5F6162828736}"/>
                </a:ext>
              </a:extLst>
            </p:cNvPr>
            <p:cNvSpPr txBox="1"/>
            <p:nvPr/>
          </p:nvSpPr>
          <p:spPr>
            <a:xfrm>
              <a:off x="8785660" y="5188891"/>
              <a:ext cx="22506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Thinkin</a:t>
              </a:r>
              <a:r>
                <a:rPr lang="en-AU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 of your leadership goal, who would you like to have on your team?</a:t>
              </a:r>
              <a:endParaRPr lang="en-GB" sz="1400" dirty="0">
                <a:latin typeface="Helvetica" panose="020B0604020202020204" pitchFamily="2" charset="0"/>
              </a:endParaRPr>
            </a:p>
          </p:txBody>
        </p:sp>
        <p:sp>
          <p:nvSpPr>
            <p:cNvPr id="76" name="Rectangle: Top Corners Rounded 75">
              <a:extLst>
                <a:ext uri="{FF2B5EF4-FFF2-40B4-BE49-F238E27FC236}">
                  <a16:creationId xmlns:a16="http://schemas.microsoft.com/office/drawing/2014/main" id="{11379DAD-C520-73A3-8EB7-5008B501FE78}"/>
                </a:ext>
              </a:extLst>
            </p:cNvPr>
            <p:cNvSpPr/>
            <p:nvPr/>
          </p:nvSpPr>
          <p:spPr>
            <a:xfrm>
              <a:off x="8680870" y="4557466"/>
              <a:ext cx="2479622" cy="631424"/>
            </a:xfrm>
            <a:prstGeom prst="round2SameRect">
              <a:avLst/>
            </a:prstGeom>
            <a:solidFill>
              <a:srgbClr val="CBA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E73F7D13-BC55-78B8-513E-85944C145185}"/>
                </a:ext>
              </a:extLst>
            </p:cNvPr>
            <p:cNvSpPr/>
            <p:nvPr/>
          </p:nvSpPr>
          <p:spPr>
            <a:xfrm rot="10800000">
              <a:off x="8680870" y="5000517"/>
              <a:ext cx="2469936" cy="980210"/>
            </a:xfrm>
            <a:prstGeom prst="round2SameRect">
              <a:avLst/>
            </a:prstGeom>
            <a:noFill/>
            <a:ln>
              <a:solidFill>
                <a:srgbClr val="CBAB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87A8BAA-25A3-D92E-93F2-1B1B3CB3A87C}"/>
                </a:ext>
              </a:extLst>
            </p:cNvPr>
            <p:cNvSpPr txBox="1"/>
            <p:nvPr/>
          </p:nvSpPr>
          <p:spPr>
            <a:xfrm>
              <a:off x="8771650" y="4589802"/>
              <a:ext cx="22506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Who would you want on your team?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20B2AE7-09F5-2A18-0199-80E408512231}"/>
              </a:ext>
            </a:extLst>
          </p:cNvPr>
          <p:cNvSpPr txBox="1"/>
          <p:nvPr/>
        </p:nvSpPr>
        <p:spPr>
          <a:xfrm>
            <a:off x="461990" y="888007"/>
            <a:ext cx="685321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000" b="1" i="0" u="none" strike="noStrike" dirty="0">
                <a:solidFill>
                  <a:srgbClr val="CBABDA"/>
                </a:solidFill>
                <a:effectLst/>
                <a:latin typeface="Helvetica" panose="020B0604020202020204" pitchFamily="2" charset="0"/>
              </a:rPr>
              <a:t>Reflection</a:t>
            </a:r>
            <a:r>
              <a:rPr lang="en-AU" sz="40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 &amp; Discussion</a:t>
            </a:r>
            <a:endParaRPr lang="en-AU" sz="40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FF7F0-821E-6575-DCEE-D024A5A33253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</p:spTree>
    <p:extLst>
      <p:ext uri="{BB962C8B-B14F-4D97-AF65-F5344CB8AC3E}">
        <p14:creationId xmlns:p14="http://schemas.microsoft.com/office/powerpoint/2010/main" val="418663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C35EFF-C374-4EFA-1FD2-C885CCE87FE9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BD1EA-DB40-BBCD-CE68-B04AFDA7AF48}"/>
              </a:ext>
            </a:extLst>
          </p:cNvPr>
          <p:cNvGrpSpPr/>
          <p:nvPr/>
        </p:nvGrpSpPr>
        <p:grpSpPr>
          <a:xfrm>
            <a:off x="1059189" y="-516327"/>
            <a:ext cx="14747734" cy="11985804"/>
            <a:chOff x="1059189" y="-516327"/>
            <a:chExt cx="14747734" cy="1198580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373F2D8B-A6F2-4314-99C3-0AAD3F0DA06A}"/>
                </a:ext>
              </a:extLst>
            </p:cNvPr>
            <p:cNvSpPr/>
            <p:nvPr/>
          </p:nvSpPr>
          <p:spPr>
            <a:xfrm rot="18842915">
              <a:off x="3702555" y="2490709"/>
              <a:ext cx="11985804" cy="5971732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11000"/>
                  </a:schemeClr>
                </a:gs>
                <a:gs pos="74000">
                  <a:srgbClr val="A06AB8">
                    <a:alpha val="9000"/>
                  </a:srgbClr>
                </a:gs>
                <a:gs pos="85000">
                  <a:srgbClr val="A069B8">
                    <a:alpha val="10000"/>
                  </a:srgbClr>
                </a:gs>
                <a:gs pos="100000">
                  <a:srgbClr val="A06AB8">
                    <a:alpha val="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4070AE3-51EB-B9A6-D34E-F4303083C669}"/>
                </a:ext>
              </a:extLst>
            </p:cNvPr>
            <p:cNvSpPr/>
            <p:nvPr/>
          </p:nvSpPr>
          <p:spPr>
            <a:xfrm rot="19929036">
              <a:off x="1059189" y="3293100"/>
              <a:ext cx="14067898" cy="5724346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9000"/>
                  </a:schemeClr>
                </a:gs>
                <a:gs pos="74000">
                  <a:srgbClr val="A06AB8">
                    <a:alpha val="10000"/>
                  </a:srgbClr>
                </a:gs>
                <a:gs pos="85000">
                  <a:srgbClr val="A069B8">
                    <a:alpha val="19000"/>
                  </a:srgbClr>
                </a:gs>
                <a:gs pos="100000">
                  <a:srgbClr val="A06AB8">
                    <a:alpha val="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6F390F86-D5AF-CFCD-CC9A-8FBED6AC11F0}"/>
                </a:ext>
              </a:extLst>
            </p:cNvPr>
            <p:cNvSpPr/>
            <p:nvPr/>
          </p:nvSpPr>
          <p:spPr>
            <a:xfrm rot="19370464">
              <a:off x="3083533" y="2584510"/>
              <a:ext cx="12723390" cy="5881102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A06AB8">
                    <a:alpha val="14000"/>
                  </a:srgbClr>
                </a:gs>
                <a:gs pos="85000">
                  <a:srgbClr val="A069B8">
                    <a:alpha val="10000"/>
                  </a:srgbClr>
                </a:gs>
                <a:gs pos="100000">
                  <a:srgbClr val="A06AB8">
                    <a:alpha val="1300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2425130" y="2274839"/>
            <a:ext cx="7341740" cy="23083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Helvetica" panose="020B0604020202020204" pitchFamily="2" charset="0"/>
              </a:rPr>
              <a:t>Reflection: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Helvetica" panose="020B0604020202020204" pitchFamily="2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Helvetica" panose="020B0604020202020204" pitchFamily="2" charset="0"/>
              </a:rPr>
              <a:t>With which quadrant do you most identify?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rgbClr val="59266E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4A18FCF-8870-BBBC-FD87-E1E843DD2EAE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solidFill>
                  <a:schemeClr val="bg1"/>
                </a:solidFill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  <p:pic>
        <p:nvPicPr>
          <p:cNvPr id="11" name="Picture 10" descr="A white circle with red and purple text&#10;&#10;Description automatically generated">
            <a:extLst>
              <a:ext uri="{FF2B5EF4-FFF2-40B4-BE49-F238E27FC236}">
                <a16:creationId xmlns:a16="http://schemas.microsoft.com/office/drawing/2014/main" id="{35B1E26A-27E3-BDF4-4040-344B3643A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2" y="6083300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C35EFF-C374-4EFA-1FD2-C885CCE87FE9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BD1EA-DB40-BBCD-CE68-B04AFDA7AF48}"/>
              </a:ext>
            </a:extLst>
          </p:cNvPr>
          <p:cNvGrpSpPr/>
          <p:nvPr/>
        </p:nvGrpSpPr>
        <p:grpSpPr>
          <a:xfrm>
            <a:off x="1059189" y="-516327"/>
            <a:ext cx="14747734" cy="11985804"/>
            <a:chOff x="1059189" y="-516327"/>
            <a:chExt cx="14747734" cy="1198580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373F2D8B-A6F2-4314-99C3-0AAD3F0DA06A}"/>
                </a:ext>
              </a:extLst>
            </p:cNvPr>
            <p:cNvSpPr/>
            <p:nvPr/>
          </p:nvSpPr>
          <p:spPr>
            <a:xfrm rot="18842915">
              <a:off x="3702555" y="2490709"/>
              <a:ext cx="11985804" cy="5971732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11000"/>
                  </a:schemeClr>
                </a:gs>
                <a:gs pos="74000">
                  <a:srgbClr val="A06AB8">
                    <a:alpha val="9000"/>
                  </a:srgbClr>
                </a:gs>
                <a:gs pos="85000">
                  <a:srgbClr val="A069B8">
                    <a:alpha val="10000"/>
                  </a:srgbClr>
                </a:gs>
                <a:gs pos="100000">
                  <a:srgbClr val="A06AB8">
                    <a:alpha val="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4070AE3-51EB-B9A6-D34E-F4303083C669}"/>
                </a:ext>
              </a:extLst>
            </p:cNvPr>
            <p:cNvSpPr/>
            <p:nvPr/>
          </p:nvSpPr>
          <p:spPr>
            <a:xfrm rot="19929036">
              <a:off x="1059189" y="3293100"/>
              <a:ext cx="14067898" cy="5724346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9000"/>
                  </a:schemeClr>
                </a:gs>
                <a:gs pos="74000">
                  <a:srgbClr val="A06AB8">
                    <a:alpha val="10000"/>
                  </a:srgbClr>
                </a:gs>
                <a:gs pos="85000">
                  <a:srgbClr val="A069B8">
                    <a:alpha val="19000"/>
                  </a:srgbClr>
                </a:gs>
                <a:gs pos="100000">
                  <a:srgbClr val="A06AB8">
                    <a:alpha val="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6F390F86-D5AF-CFCD-CC9A-8FBED6AC11F0}"/>
                </a:ext>
              </a:extLst>
            </p:cNvPr>
            <p:cNvSpPr/>
            <p:nvPr/>
          </p:nvSpPr>
          <p:spPr>
            <a:xfrm rot="19370464">
              <a:off x="3083533" y="2584510"/>
              <a:ext cx="12723390" cy="5881102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A06AB8">
                    <a:alpha val="14000"/>
                  </a:srgbClr>
                </a:gs>
                <a:gs pos="85000">
                  <a:srgbClr val="A069B8">
                    <a:alpha val="10000"/>
                  </a:srgbClr>
                </a:gs>
                <a:gs pos="100000">
                  <a:srgbClr val="A06AB8">
                    <a:alpha val="1300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2425130" y="2028618"/>
            <a:ext cx="7341740" cy="28007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Helvetica" panose="020B0604020202020204" pitchFamily="2" charset="0"/>
              </a:rPr>
              <a:t>Reflection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Helvetica" panose="020B0604020202020204" pitchFamily="2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Helvetica" panose="020B0604020202020204" pitchFamily="2" charset="0"/>
              </a:rPr>
              <a:t>Thinking of your leadership goal(s) who would you like to have on your team?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rgbClr val="59266E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3AC32C-1D4A-5005-EF4C-7313228A8E29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solidFill>
                  <a:schemeClr val="bg1"/>
                </a:solidFill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  <p:pic>
        <p:nvPicPr>
          <p:cNvPr id="11" name="Picture 10" descr="A white circle with red and purple text&#10;&#10;Description automatically generated">
            <a:extLst>
              <a:ext uri="{FF2B5EF4-FFF2-40B4-BE49-F238E27FC236}">
                <a16:creationId xmlns:a16="http://schemas.microsoft.com/office/drawing/2014/main" id="{1D92EEF8-D120-C55A-3299-6FB597514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2" y="6083300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8A8BA15-075A-8289-28BF-C991832F0173}"/>
              </a:ext>
            </a:extLst>
          </p:cNvPr>
          <p:cNvSpPr/>
          <p:nvPr/>
        </p:nvSpPr>
        <p:spPr>
          <a:xfrm rot="20041295">
            <a:off x="786114" y="-1172584"/>
            <a:ext cx="3043021" cy="9643524"/>
          </a:xfrm>
          <a:prstGeom prst="flowChartAlternateProcess">
            <a:avLst/>
          </a:prstGeom>
          <a:gradFill>
            <a:gsLst>
              <a:gs pos="8000">
                <a:schemeClr val="accent1">
                  <a:lumMod val="5000"/>
                  <a:lumOff val="95000"/>
                  <a:alpha val="27000"/>
                </a:schemeClr>
              </a:gs>
              <a:gs pos="54000">
                <a:srgbClr val="A06AB8">
                  <a:alpha val="76000"/>
                </a:srgbClr>
              </a:gs>
              <a:gs pos="77000">
                <a:srgbClr val="A069B8">
                  <a:alpha val="95000"/>
                </a:srgbClr>
              </a:gs>
              <a:gs pos="100000">
                <a:srgbClr val="A06AB8"/>
              </a:gs>
            </a:gsLst>
            <a:lin ang="16200000" scaled="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656057" y="3059667"/>
            <a:ext cx="3899281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2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Uses</a:t>
            </a:r>
            <a:endParaRPr lang="en-AU" sz="42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FEE7C-2353-CC1E-B82A-EFC2FDA4C596}"/>
              </a:ext>
            </a:extLst>
          </p:cNvPr>
          <p:cNvSpPr txBox="1"/>
          <p:nvPr/>
        </p:nvSpPr>
        <p:spPr>
          <a:xfrm>
            <a:off x="6449835" y="1242538"/>
            <a:ext cx="412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Self-awareness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AE3BCA-3B09-AF49-4FAA-97D8601E4650}"/>
              </a:ext>
            </a:extLst>
          </p:cNvPr>
          <p:cNvCxnSpPr>
            <a:cxnSpLocks/>
          </p:cNvCxnSpPr>
          <p:nvPr/>
        </p:nvCxnSpPr>
        <p:spPr>
          <a:xfrm>
            <a:off x="6096000" y="771181"/>
            <a:ext cx="0" cy="4979624"/>
          </a:xfrm>
          <a:prstGeom prst="line">
            <a:avLst/>
          </a:prstGeom>
          <a:ln w="28575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37F984-D7A8-8CB6-FC33-0A223E0D5F14}"/>
              </a:ext>
            </a:extLst>
          </p:cNvPr>
          <p:cNvGrpSpPr/>
          <p:nvPr/>
        </p:nvGrpSpPr>
        <p:grpSpPr>
          <a:xfrm>
            <a:off x="5787489" y="1131416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474B53-9514-CA03-901C-97E2CBD9D258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77911B-780E-BCDB-ED39-2A5582A033EF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4715F5-B0D6-E63C-B86C-F82448896D0F}"/>
              </a:ext>
            </a:extLst>
          </p:cNvPr>
          <p:cNvSpPr txBox="1"/>
          <p:nvPr/>
        </p:nvSpPr>
        <p:spPr>
          <a:xfrm>
            <a:off x="6394519" y="2850795"/>
            <a:ext cx="412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Collaboration and Communication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04F176-4FBA-982A-1ECC-3FAF92194B55}"/>
              </a:ext>
            </a:extLst>
          </p:cNvPr>
          <p:cNvGrpSpPr/>
          <p:nvPr/>
        </p:nvGrpSpPr>
        <p:grpSpPr>
          <a:xfrm>
            <a:off x="5787489" y="2795266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7ECB9E5-0B97-6337-43D8-AF9AA877F903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E4C37A-9F93-D2AC-B53A-472CC737DDD6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2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16A87BB-039F-5AE0-99EB-18D69BA753D5}"/>
              </a:ext>
            </a:extLst>
          </p:cNvPr>
          <p:cNvSpPr txBox="1"/>
          <p:nvPr/>
        </p:nvSpPr>
        <p:spPr>
          <a:xfrm>
            <a:off x="6449835" y="4539876"/>
            <a:ext cx="412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Organisational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D45036-BBB2-F1F5-7697-B5516A38AEA0}"/>
              </a:ext>
            </a:extLst>
          </p:cNvPr>
          <p:cNvGrpSpPr/>
          <p:nvPr/>
        </p:nvGrpSpPr>
        <p:grpSpPr>
          <a:xfrm>
            <a:off x="5789929" y="4432635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8B8265-B162-A54E-DC1E-0971CAA1AE8D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34C90A-1BA9-196E-011B-A32C6C9F5001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5D3C53-9678-F45F-11AD-E19752425A49}"/>
              </a:ext>
            </a:extLst>
          </p:cNvPr>
          <p:cNvSpPr txBox="1"/>
          <p:nvPr/>
        </p:nvSpPr>
        <p:spPr>
          <a:xfrm>
            <a:off x="6449835" y="4954545"/>
            <a:ext cx="5256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Helvetica" panose="020B0604020202020204" pitchFamily="2" charset="0"/>
            </a:endParaRPr>
          </a:p>
          <a:p>
            <a:endParaRPr lang="en-GB" sz="1400" dirty="0">
              <a:latin typeface="Helvetica" panose="020B06040202020202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DDA84-A8CA-8BA2-3CFA-B73CE6C01362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WELI: Herrmann Whole Brain Thinking Model – Part 1 </a:t>
            </a:r>
          </a:p>
        </p:txBody>
      </p:sp>
    </p:spTree>
    <p:extLst>
      <p:ext uri="{BB962C8B-B14F-4D97-AF65-F5344CB8AC3E}">
        <p14:creationId xmlns:p14="http://schemas.microsoft.com/office/powerpoint/2010/main" val="428288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C35EFF-C374-4EFA-1FD2-C885CCE87FE9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BD1EA-DB40-BBCD-CE68-B04AFDA7AF48}"/>
              </a:ext>
            </a:extLst>
          </p:cNvPr>
          <p:cNvGrpSpPr/>
          <p:nvPr/>
        </p:nvGrpSpPr>
        <p:grpSpPr>
          <a:xfrm>
            <a:off x="1059189" y="-516327"/>
            <a:ext cx="14747734" cy="11985804"/>
            <a:chOff x="1059189" y="-516327"/>
            <a:chExt cx="14747734" cy="1198580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373F2D8B-A6F2-4314-99C3-0AAD3F0DA06A}"/>
                </a:ext>
              </a:extLst>
            </p:cNvPr>
            <p:cNvSpPr/>
            <p:nvPr/>
          </p:nvSpPr>
          <p:spPr>
            <a:xfrm rot="18842915">
              <a:off x="3702555" y="2490709"/>
              <a:ext cx="11985804" cy="5971732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11000"/>
                  </a:schemeClr>
                </a:gs>
                <a:gs pos="74000">
                  <a:srgbClr val="A06AB8">
                    <a:alpha val="9000"/>
                  </a:srgbClr>
                </a:gs>
                <a:gs pos="85000">
                  <a:srgbClr val="A069B8">
                    <a:alpha val="10000"/>
                  </a:srgbClr>
                </a:gs>
                <a:gs pos="100000">
                  <a:srgbClr val="A06AB8">
                    <a:alpha val="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4070AE3-51EB-B9A6-D34E-F4303083C669}"/>
                </a:ext>
              </a:extLst>
            </p:cNvPr>
            <p:cNvSpPr/>
            <p:nvPr/>
          </p:nvSpPr>
          <p:spPr>
            <a:xfrm rot="19929036">
              <a:off x="1059189" y="3293100"/>
              <a:ext cx="14067898" cy="5724346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9000"/>
                  </a:schemeClr>
                </a:gs>
                <a:gs pos="74000">
                  <a:srgbClr val="A06AB8">
                    <a:alpha val="10000"/>
                  </a:srgbClr>
                </a:gs>
                <a:gs pos="85000">
                  <a:srgbClr val="A069B8">
                    <a:alpha val="19000"/>
                  </a:srgbClr>
                </a:gs>
                <a:gs pos="100000">
                  <a:srgbClr val="A06AB8">
                    <a:alpha val="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6F390F86-D5AF-CFCD-CC9A-8FBED6AC11F0}"/>
                </a:ext>
              </a:extLst>
            </p:cNvPr>
            <p:cNvSpPr/>
            <p:nvPr/>
          </p:nvSpPr>
          <p:spPr>
            <a:xfrm rot="19370464">
              <a:off x="3083533" y="2584510"/>
              <a:ext cx="12723390" cy="5881102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A06AB8">
                    <a:alpha val="14000"/>
                  </a:srgbClr>
                </a:gs>
                <a:gs pos="85000">
                  <a:srgbClr val="A069B8">
                    <a:alpha val="10000"/>
                  </a:srgbClr>
                </a:gs>
                <a:gs pos="100000">
                  <a:srgbClr val="A06AB8">
                    <a:alpha val="1300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2425130" y="1536176"/>
            <a:ext cx="7341740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Helvetica" panose="020B0604020202020204" pitchFamily="2" charset="0"/>
              </a:rPr>
              <a:t>Extension: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Helvetica" panose="020B0604020202020204" pitchFamily="2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Helvetica" panose="020B0604020202020204" pitchFamily="2" charset="0"/>
              </a:rPr>
              <a:t>Someone is contacting you about a project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Helvetica" panose="020B0604020202020204" pitchFamily="2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Helvetica" panose="020B0604020202020204" pitchFamily="2" charset="0"/>
              </a:rPr>
              <a:t>How would you like to receive that request?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rgbClr val="59266E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D2631C-DE3E-68D8-848A-8CEFFABE6FDF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solidFill>
                  <a:schemeClr val="bg1"/>
                </a:solidFill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  <p:pic>
        <p:nvPicPr>
          <p:cNvPr id="11" name="Picture 10" descr="A white circle with red and purple text&#10;&#10;Description automatically generated">
            <a:extLst>
              <a:ext uri="{FF2B5EF4-FFF2-40B4-BE49-F238E27FC236}">
                <a16:creationId xmlns:a16="http://schemas.microsoft.com/office/drawing/2014/main" id="{A2C51CA0-5022-58CD-5788-B4B8E6EE1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2" y="6083300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0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1774" y="144777"/>
            <a:ext cx="3813876" cy="36009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/>
              <a:t>ANALYTICAL</a:t>
            </a:r>
            <a:endParaRPr lang="en-AU" sz="1400" b="1" dirty="0"/>
          </a:p>
          <a:p>
            <a:endParaRPr lang="en-AU" sz="1400" dirty="0"/>
          </a:p>
          <a:p>
            <a:pPr lvl="1"/>
            <a:endParaRPr lang="en-AU" sz="1400" dirty="0"/>
          </a:p>
          <a:p>
            <a:pPr lvl="1"/>
            <a:r>
              <a:rPr lang="en-AU" sz="1400" dirty="0"/>
              <a:t>Business like </a:t>
            </a:r>
          </a:p>
          <a:p>
            <a:pPr lvl="1"/>
            <a:r>
              <a:rPr lang="en-AU" sz="1400" dirty="0"/>
              <a:t>Formal</a:t>
            </a:r>
          </a:p>
          <a:p>
            <a:pPr lvl="1"/>
            <a:endParaRPr lang="en-AU" sz="1400" dirty="0"/>
          </a:p>
          <a:p>
            <a:pPr lvl="1"/>
            <a:r>
              <a:rPr lang="en-AU" sz="1400" dirty="0"/>
              <a:t>Little head or body movement</a:t>
            </a:r>
          </a:p>
          <a:p>
            <a:pPr lvl="1"/>
            <a:r>
              <a:rPr lang="en-AU" sz="1400" dirty="0"/>
              <a:t>Down to business attitude</a:t>
            </a:r>
          </a:p>
          <a:p>
            <a:pPr lvl="1"/>
            <a:endParaRPr lang="en-AU" sz="1400" dirty="0"/>
          </a:p>
          <a:p>
            <a:pPr lvl="1"/>
            <a:endParaRPr lang="en-AU" sz="1400" dirty="0"/>
          </a:p>
          <a:p>
            <a:pPr lvl="1"/>
            <a:r>
              <a:rPr lang="en-AU" sz="1400" dirty="0"/>
              <a:t>“the bottom line”</a:t>
            </a:r>
          </a:p>
          <a:p>
            <a:pPr lvl="1"/>
            <a:r>
              <a:rPr lang="en-AU" sz="1400" dirty="0"/>
              <a:t>“critical analysis”</a:t>
            </a:r>
          </a:p>
          <a:p>
            <a:pPr lvl="1"/>
            <a:r>
              <a:rPr lang="en-AU" sz="1400" dirty="0"/>
              <a:t>“break it down”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45651" y="144777"/>
            <a:ext cx="4024963" cy="36009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/>
              <a:t>	</a:t>
            </a:r>
            <a:r>
              <a:rPr lang="en-AU" b="1" dirty="0"/>
              <a:t>EXPERIMENTAL</a:t>
            </a:r>
          </a:p>
          <a:p>
            <a:endParaRPr lang="en-AU" sz="1400" dirty="0"/>
          </a:p>
          <a:p>
            <a:r>
              <a:rPr lang="en-AU" sz="1400" dirty="0"/>
              <a:t>	</a:t>
            </a:r>
          </a:p>
          <a:p>
            <a:r>
              <a:rPr lang="en-AU" sz="1400" dirty="0"/>
              <a:t>	Colourful </a:t>
            </a:r>
          </a:p>
          <a:p>
            <a:r>
              <a:rPr lang="en-AU" sz="1400" dirty="0"/>
              <a:t>	Cluttered</a:t>
            </a:r>
          </a:p>
          <a:p>
            <a:r>
              <a:rPr lang="en-AU" sz="1400" dirty="0"/>
              <a:t>	Independent, sporty</a:t>
            </a:r>
          </a:p>
          <a:p>
            <a:endParaRPr lang="en-AU" sz="1400" dirty="0"/>
          </a:p>
          <a:p>
            <a:r>
              <a:rPr lang="en-AU" sz="1400" dirty="0"/>
              <a:t>	Could look distracted</a:t>
            </a:r>
          </a:p>
          <a:p>
            <a:r>
              <a:rPr lang="en-AU" sz="1400" dirty="0"/>
              <a:t>	Sketches and doodles</a:t>
            </a:r>
          </a:p>
          <a:p>
            <a:endParaRPr lang="en-AU" sz="1400" dirty="0"/>
          </a:p>
          <a:p>
            <a:r>
              <a:rPr lang="en-AU" sz="1400" dirty="0"/>
              <a:t>	“the big picture”</a:t>
            </a:r>
          </a:p>
          <a:p>
            <a:r>
              <a:rPr lang="en-AU" sz="1400" dirty="0"/>
              <a:t>	“play with an idea”</a:t>
            </a:r>
          </a:p>
          <a:p>
            <a:r>
              <a:rPr lang="en-AU" sz="1400" dirty="0"/>
              <a:t>	“concept”</a:t>
            </a:r>
          </a:p>
          <a:p>
            <a:endParaRPr lang="en-AU" sz="1400" dirty="0"/>
          </a:p>
          <a:p>
            <a:endParaRPr lang="en-AU" sz="1400" dirty="0"/>
          </a:p>
          <a:p>
            <a:r>
              <a:rPr lang="en-AU" sz="140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1774" y="3519204"/>
            <a:ext cx="3813876" cy="32316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AU" b="1" dirty="0">
              <a:solidFill>
                <a:schemeClr val="dk1"/>
              </a:solidFill>
            </a:endParaRPr>
          </a:p>
          <a:p>
            <a:pPr algn="ctr"/>
            <a:r>
              <a:rPr lang="en-AU" b="1" dirty="0">
                <a:solidFill>
                  <a:schemeClr val="dk1"/>
                </a:solidFill>
              </a:rPr>
              <a:t>PRACTICAL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pPr lvl="1"/>
            <a:r>
              <a:rPr lang="en-AU" sz="1400" dirty="0">
                <a:solidFill>
                  <a:schemeClr val="tx1"/>
                </a:solidFill>
              </a:rPr>
              <a:t>Traditional, neat, </a:t>
            </a:r>
          </a:p>
          <a:p>
            <a:pPr lvl="1"/>
            <a:r>
              <a:rPr lang="en-AU" sz="1400" dirty="0">
                <a:solidFill>
                  <a:schemeClr val="tx1"/>
                </a:solidFill>
              </a:rPr>
              <a:t>Conservative or classic</a:t>
            </a:r>
          </a:p>
          <a:p>
            <a:pPr lvl="1"/>
            <a:endParaRPr lang="en-AU" sz="1400" dirty="0">
              <a:solidFill>
                <a:schemeClr val="tx1"/>
              </a:solidFill>
            </a:endParaRPr>
          </a:p>
          <a:p>
            <a:pPr lvl="1"/>
            <a:endParaRPr lang="en-AU" sz="1400" dirty="0">
              <a:solidFill>
                <a:schemeClr val="tx1"/>
              </a:solidFill>
            </a:endParaRPr>
          </a:p>
          <a:p>
            <a:pPr lvl="1"/>
            <a:r>
              <a:rPr lang="en-AU" sz="1400" dirty="0">
                <a:solidFill>
                  <a:schemeClr val="tx1"/>
                </a:solidFill>
              </a:rPr>
              <a:t>No extreme facial expressions</a:t>
            </a:r>
          </a:p>
          <a:p>
            <a:pPr lvl="1"/>
            <a:r>
              <a:rPr lang="en-AU" sz="1400" dirty="0">
                <a:solidFill>
                  <a:schemeClr val="tx1"/>
                </a:solidFill>
              </a:rPr>
              <a:t>Arms side or folded</a:t>
            </a:r>
          </a:p>
          <a:p>
            <a:pPr lvl="1"/>
            <a:endParaRPr lang="en-AU" sz="1400" dirty="0">
              <a:solidFill>
                <a:schemeClr val="tx1"/>
              </a:solidFill>
            </a:endParaRPr>
          </a:p>
          <a:p>
            <a:pPr lvl="1"/>
            <a:r>
              <a:rPr lang="en-AU" sz="1400" dirty="0">
                <a:solidFill>
                  <a:schemeClr val="tx1"/>
                </a:solidFill>
              </a:rPr>
              <a:t>“sequence”</a:t>
            </a:r>
          </a:p>
          <a:p>
            <a:pPr lvl="1"/>
            <a:r>
              <a:rPr lang="en-AU" sz="1400" dirty="0">
                <a:solidFill>
                  <a:schemeClr val="tx1"/>
                </a:solidFill>
              </a:rPr>
              <a:t>“play it safe”</a:t>
            </a:r>
          </a:p>
          <a:p>
            <a:pPr lvl="1"/>
            <a:r>
              <a:rPr lang="en-AU" sz="1400" dirty="0">
                <a:solidFill>
                  <a:schemeClr val="tx1"/>
                </a:solidFill>
              </a:rPr>
              <a:t>“by the book”</a:t>
            </a:r>
          </a:p>
          <a:p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5651" y="3485801"/>
            <a:ext cx="4024963" cy="32624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</a:rPr>
              <a:t>	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b="1" dirty="0">
                <a:solidFill>
                  <a:schemeClr val="tx1"/>
                </a:solidFill>
              </a:rPr>
              <a:t>	</a:t>
            </a:r>
            <a:r>
              <a:rPr lang="en-AU" b="1" dirty="0">
                <a:solidFill>
                  <a:schemeClr val="dk1"/>
                </a:solidFill>
              </a:rPr>
              <a:t>RELATIONAL</a:t>
            </a:r>
          </a:p>
          <a:p>
            <a:r>
              <a:rPr lang="en-AU" sz="1400" dirty="0">
                <a:solidFill>
                  <a:schemeClr val="tx1"/>
                </a:solidFill>
              </a:rPr>
              <a:t>	</a:t>
            </a:r>
          </a:p>
          <a:p>
            <a:r>
              <a:rPr lang="en-AU" sz="1400" dirty="0">
                <a:solidFill>
                  <a:schemeClr val="tx1"/>
                </a:solidFill>
              </a:rPr>
              <a:t>	Friendly, comfortable</a:t>
            </a:r>
          </a:p>
          <a:p>
            <a:r>
              <a:rPr lang="en-AU" sz="1400" dirty="0">
                <a:solidFill>
                  <a:schemeClr val="tx1"/>
                </a:solidFill>
              </a:rPr>
              <a:t>	Informal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	Nods head a lot to acknowledge</a:t>
            </a:r>
          </a:p>
          <a:p>
            <a:r>
              <a:rPr lang="en-AU" sz="1400" dirty="0">
                <a:solidFill>
                  <a:schemeClr val="tx1"/>
                </a:solidFill>
              </a:rPr>
              <a:t>	Lots of eye contact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	“team work”</a:t>
            </a:r>
          </a:p>
          <a:p>
            <a:r>
              <a:rPr lang="en-AU" sz="1400" dirty="0">
                <a:solidFill>
                  <a:schemeClr val="tx1"/>
                </a:solidFill>
              </a:rPr>
              <a:t>	“the family”</a:t>
            </a:r>
          </a:p>
          <a:p>
            <a:r>
              <a:rPr lang="en-AU" sz="1400" dirty="0">
                <a:solidFill>
                  <a:schemeClr val="tx1"/>
                </a:solidFill>
              </a:rPr>
              <a:t>	“interactive”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514" y="3049033"/>
            <a:ext cx="1722273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Body Language</a:t>
            </a:r>
          </a:p>
          <a:p>
            <a:r>
              <a:rPr lang="en-AU" dirty="0"/>
              <a:t>Typical phrases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FF315-971A-8A66-2587-87FE94F310E6}"/>
              </a:ext>
            </a:extLst>
          </p:cNvPr>
          <p:cNvSpPr txBox="1"/>
          <p:nvPr/>
        </p:nvSpPr>
        <p:spPr>
          <a:xfrm>
            <a:off x="204443" y="778819"/>
            <a:ext cx="2335801" cy="27392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000" b="1" i="0" u="none" strike="noStrike" dirty="0">
                <a:solidFill>
                  <a:srgbClr val="CBABDA"/>
                </a:solidFill>
                <a:effectLst/>
                <a:latin typeface="Helvetica" panose="020B0604020202020204" pitchFamily="2" charset="0"/>
              </a:rPr>
              <a:t>The Model</a:t>
            </a:r>
            <a:endParaRPr lang="en-AU" sz="4000" b="1" i="0" u="none" strike="noStrike" dirty="0">
              <a:solidFill>
                <a:srgbClr val="59266E"/>
              </a:solidFill>
              <a:effectLst/>
              <a:latin typeface="Helvetica" panose="020B0604020202020204" pitchFamily="2" charset="0"/>
            </a:endParaRPr>
          </a:p>
          <a:p>
            <a:endParaRPr lang="en-AU" sz="1600" b="1" dirty="0">
              <a:solidFill>
                <a:srgbClr val="59266E"/>
              </a:solidFill>
              <a:latin typeface="Helvetica" panose="020B0604020202020204" pitchFamily="2" charset="0"/>
            </a:endParaRPr>
          </a:p>
          <a:p>
            <a:r>
              <a:rPr lang="en-AU" sz="20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communication</a:t>
            </a:r>
            <a:r>
              <a:rPr lang="en-AU" sz="16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 </a:t>
            </a:r>
          </a:p>
          <a:p>
            <a:endParaRPr lang="en-AU" sz="1600" b="1" i="0" u="none" strike="noStrike" dirty="0">
              <a:solidFill>
                <a:srgbClr val="59266E"/>
              </a:solidFill>
              <a:effectLst/>
              <a:latin typeface="Helvetica" panose="020B0604020202020204" pitchFamily="2" charset="0"/>
            </a:endParaRPr>
          </a:p>
          <a:p>
            <a:endParaRPr lang="en-AU" sz="40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4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346A84F-E576-DD6D-0254-95CCC7C9F1D6}"/>
              </a:ext>
            </a:extLst>
          </p:cNvPr>
          <p:cNvSpPr/>
          <p:nvPr/>
        </p:nvSpPr>
        <p:spPr>
          <a:xfrm>
            <a:off x="4592447" y="2143124"/>
            <a:ext cx="3007105" cy="3591083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F68050-6494-0EAA-0D7E-79A897CEE486}"/>
              </a:ext>
            </a:extLst>
          </p:cNvPr>
          <p:cNvSpPr/>
          <p:nvPr/>
        </p:nvSpPr>
        <p:spPr>
          <a:xfrm>
            <a:off x="8102319" y="2143124"/>
            <a:ext cx="3007105" cy="3591083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223E2-3945-1475-8D6C-D3EF67B9F600}"/>
              </a:ext>
            </a:extLst>
          </p:cNvPr>
          <p:cNvSpPr/>
          <p:nvPr/>
        </p:nvSpPr>
        <p:spPr>
          <a:xfrm>
            <a:off x="1082573" y="2143124"/>
            <a:ext cx="3007105" cy="3591083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461990" y="888007"/>
            <a:ext cx="487126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0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Summary</a:t>
            </a:r>
            <a:endParaRPr lang="en-AU" sz="40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rgbClr val="A0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59266E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CBFEE7C-2353-CC1E-B82A-EFC2FDA4C596}"/>
              </a:ext>
            </a:extLst>
          </p:cNvPr>
          <p:cNvSpPr txBox="1"/>
          <p:nvPr/>
        </p:nvSpPr>
        <p:spPr>
          <a:xfrm>
            <a:off x="4703653" y="3038074"/>
            <a:ext cx="256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Self-Awareness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37F984-D7A8-8CB6-FC33-0A223E0D5F14}"/>
              </a:ext>
            </a:extLst>
          </p:cNvPr>
          <p:cNvGrpSpPr/>
          <p:nvPr/>
        </p:nvGrpSpPr>
        <p:grpSpPr>
          <a:xfrm>
            <a:off x="2207434" y="1827190"/>
            <a:ext cx="757377" cy="631867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474B53-9514-CA03-901C-97E2CBD9D258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77911B-780E-BCDB-ED39-2A5582A033EF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1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8D6979-0A7E-7B48-2F2F-F2EDA7CA53C8}"/>
              </a:ext>
            </a:extLst>
          </p:cNvPr>
          <p:cNvCxnSpPr>
            <a:cxnSpLocks/>
          </p:cNvCxnSpPr>
          <p:nvPr/>
        </p:nvCxnSpPr>
        <p:spPr>
          <a:xfrm>
            <a:off x="1427870" y="3910887"/>
            <a:ext cx="2363372" cy="0"/>
          </a:xfrm>
          <a:prstGeom prst="line">
            <a:avLst/>
          </a:prstGeom>
          <a:ln w="19050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293EB07-A062-D278-E272-2384BC0DF967}"/>
              </a:ext>
            </a:extLst>
          </p:cNvPr>
          <p:cNvSpPr txBox="1"/>
          <p:nvPr/>
        </p:nvSpPr>
        <p:spPr>
          <a:xfrm>
            <a:off x="8102315" y="3002249"/>
            <a:ext cx="30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Collaboration &amp; Communication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57695E-3630-DA10-7F7D-937708DDED47}"/>
              </a:ext>
            </a:extLst>
          </p:cNvPr>
          <p:cNvGrpSpPr/>
          <p:nvPr/>
        </p:nvGrpSpPr>
        <p:grpSpPr>
          <a:xfrm>
            <a:off x="9227180" y="1827190"/>
            <a:ext cx="757377" cy="631867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2C83BC-EC72-BE1D-66DA-1703564A2E92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CE59D9-24EB-328E-E5F7-C65AD80E64B0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3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11E15A-AB03-C06C-0D43-6A2ED1CC00F9}"/>
              </a:ext>
            </a:extLst>
          </p:cNvPr>
          <p:cNvCxnSpPr>
            <a:cxnSpLocks/>
          </p:cNvCxnSpPr>
          <p:nvPr/>
        </p:nvCxnSpPr>
        <p:spPr>
          <a:xfrm>
            <a:off x="8447616" y="3910887"/>
            <a:ext cx="2363372" cy="0"/>
          </a:xfrm>
          <a:prstGeom prst="line">
            <a:avLst/>
          </a:prstGeom>
          <a:ln w="19050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EB3216D-4380-E7CC-927D-44260331AE38}"/>
              </a:ext>
            </a:extLst>
          </p:cNvPr>
          <p:cNvSpPr txBox="1"/>
          <p:nvPr/>
        </p:nvSpPr>
        <p:spPr>
          <a:xfrm>
            <a:off x="1230921" y="2919749"/>
            <a:ext cx="256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Herrmann Brain Whole Thinking Model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E423BB-0C19-65B3-C4D6-A13F22BA34BD}"/>
              </a:ext>
            </a:extLst>
          </p:cNvPr>
          <p:cNvGrpSpPr/>
          <p:nvPr/>
        </p:nvGrpSpPr>
        <p:grpSpPr>
          <a:xfrm>
            <a:off x="5717308" y="1827190"/>
            <a:ext cx="757377" cy="631867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E1D2BDF-0B4C-BBFE-7266-0116779B9698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3E82A-05F8-ABA1-B5C9-7C8F3D169CEF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2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D37077-2FB5-C24D-CD86-B9178B499359}"/>
              </a:ext>
            </a:extLst>
          </p:cNvPr>
          <p:cNvCxnSpPr>
            <a:cxnSpLocks/>
          </p:cNvCxnSpPr>
          <p:nvPr/>
        </p:nvCxnSpPr>
        <p:spPr>
          <a:xfrm>
            <a:off x="4937744" y="3910887"/>
            <a:ext cx="2363372" cy="0"/>
          </a:xfrm>
          <a:prstGeom prst="line">
            <a:avLst/>
          </a:prstGeom>
          <a:ln w="19050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3F2AB3-87DF-9A29-13B7-C5EC3BDEA8F6}"/>
              </a:ext>
            </a:extLst>
          </p:cNvPr>
          <p:cNvSpPr txBox="1"/>
          <p:nvPr/>
        </p:nvSpPr>
        <p:spPr>
          <a:xfrm>
            <a:off x="4703654" y="4208577"/>
            <a:ext cx="2560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5926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quadrant</a:t>
            </a:r>
          </a:p>
          <a:p>
            <a:pPr algn="ctr"/>
            <a:r>
              <a:rPr lang="en-GB" sz="1400" dirty="0">
                <a:solidFill>
                  <a:srgbClr val="5926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Other’s quadrants</a:t>
            </a:r>
          </a:p>
          <a:p>
            <a:pPr algn="ctr"/>
            <a:r>
              <a:rPr lang="en-GB" sz="1400" dirty="0">
                <a:solidFill>
                  <a:srgbClr val="5926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</a:p>
          <a:p>
            <a:pPr algn="ctr"/>
            <a:endParaRPr lang="en-GB" sz="1400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6D406-261A-206F-E4C9-497090BEB6B1}"/>
              </a:ext>
            </a:extLst>
          </p:cNvPr>
          <p:cNvSpPr txBox="1"/>
          <p:nvPr/>
        </p:nvSpPr>
        <p:spPr>
          <a:xfrm>
            <a:off x="1329395" y="4342705"/>
            <a:ext cx="25603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59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quadrants: </a:t>
            </a:r>
          </a:p>
          <a:p>
            <a:pPr algn="ctr"/>
            <a:r>
              <a:rPr lang="en-GB" sz="1400" dirty="0">
                <a:solidFill>
                  <a:srgbClr val="5926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Analytical (blue)</a:t>
            </a:r>
          </a:p>
          <a:p>
            <a:pPr algn="ctr"/>
            <a:r>
              <a:rPr lang="en-GB" sz="1400" dirty="0">
                <a:solidFill>
                  <a:srgbClr val="5926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Practical (green)</a:t>
            </a:r>
          </a:p>
          <a:p>
            <a:pPr algn="ctr"/>
            <a:r>
              <a:rPr lang="en-GB" sz="1400" dirty="0">
                <a:solidFill>
                  <a:srgbClr val="5926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Relational (red)</a:t>
            </a:r>
          </a:p>
          <a:p>
            <a:pPr algn="ctr"/>
            <a:r>
              <a:rPr lang="en-GB" sz="1400" dirty="0">
                <a:solidFill>
                  <a:srgbClr val="5926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Experimental (yellow)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FA4E1-8AAF-1122-AFE6-821AF29D22AF}"/>
              </a:ext>
            </a:extLst>
          </p:cNvPr>
          <p:cNvSpPr txBox="1"/>
          <p:nvPr/>
        </p:nvSpPr>
        <p:spPr>
          <a:xfrm>
            <a:off x="8302284" y="4230706"/>
            <a:ext cx="256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5926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Communication preferences</a:t>
            </a:r>
            <a:endParaRPr lang="en-GB" sz="1400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B438B-77D5-1A6B-F9D7-6B506B9BDEB7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</p:spTree>
    <p:extLst>
      <p:ext uri="{BB962C8B-B14F-4D97-AF65-F5344CB8AC3E}">
        <p14:creationId xmlns:p14="http://schemas.microsoft.com/office/powerpoint/2010/main" val="362626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A6A01-8BEC-1291-85E9-70E73F690562}"/>
              </a:ext>
            </a:extLst>
          </p:cNvPr>
          <p:cNvSpPr/>
          <p:nvPr/>
        </p:nvSpPr>
        <p:spPr>
          <a:xfrm>
            <a:off x="3717210" y="2497504"/>
            <a:ext cx="2156182" cy="3167171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49C7CE-91DB-7689-B168-D3079006CE00}"/>
              </a:ext>
            </a:extLst>
          </p:cNvPr>
          <p:cNvSpPr/>
          <p:nvPr/>
        </p:nvSpPr>
        <p:spPr>
          <a:xfrm>
            <a:off x="6368463" y="2505074"/>
            <a:ext cx="2156182" cy="3190401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7DAA2D-AF8A-EEAA-8CF0-F531D5E9070A}"/>
              </a:ext>
            </a:extLst>
          </p:cNvPr>
          <p:cNvSpPr/>
          <p:nvPr/>
        </p:nvSpPr>
        <p:spPr>
          <a:xfrm>
            <a:off x="8969862" y="2543800"/>
            <a:ext cx="2156181" cy="3190399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223E2-3945-1475-8D6C-D3EF67B9F600}"/>
              </a:ext>
            </a:extLst>
          </p:cNvPr>
          <p:cNvSpPr/>
          <p:nvPr/>
        </p:nvSpPr>
        <p:spPr>
          <a:xfrm>
            <a:off x="1082574" y="2543800"/>
            <a:ext cx="2156182" cy="3190408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381000" dir="16200000" sx="67000" sy="67000" kx="1200000" algn="br" rotWithShape="0">
              <a:prstClr val="black">
                <a:alpha val="6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508672" y="843000"/>
            <a:ext cx="5587328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000" b="1" i="0" u="none" strike="noStrike" dirty="0">
                <a:solidFill>
                  <a:srgbClr val="CBABDA"/>
                </a:solidFill>
                <a:effectLst/>
                <a:latin typeface="Helvetica" panose="020B0604020202020204" pitchFamily="2" charset="0"/>
              </a:rPr>
              <a:t>Future</a:t>
            </a:r>
            <a:r>
              <a:rPr lang="en-AU" sz="40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 Dates</a:t>
            </a:r>
            <a:endParaRPr lang="en-AU" sz="40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rgbClr val="A0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59266E"/>
                </a:solidFill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F343E40-D933-CBF5-F6BB-F79050E67500}"/>
              </a:ext>
            </a:extLst>
          </p:cNvPr>
          <p:cNvSpPr/>
          <p:nvPr/>
        </p:nvSpPr>
        <p:spPr>
          <a:xfrm>
            <a:off x="1065957" y="1820414"/>
            <a:ext cx="2139562" cy="207641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99000">
                <a:srgbClr val="4A1466"/>
              </a:gs>
            </a:gsLst>
            <a:lin ang="5400000" scaled="1"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FEE7C-2353-CC1E-B82A-EFC2FDA4C596}"/>
              </a:ext>
            </a:extLst>
          </p:cNvPr>
          <p:cNvSpPr txBox="1"/>
          <p:nvPr/>
        </p:nvSpPr>
        <p:spPr>
          <a:xfrm>
            <a:off x="1074266" y="4173953"/>
            <a:ext cx="213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9266E"/>
                </a:solidFill>
                <a:latin typeface="Helvetica" panose="020B0604020202020204" pitchFamily="2" charset="0"/>
              </a:rPr>
              <a:t>Book Club #3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8188E-FD60-233A-D4E2-43735E7E768E}"/>
              </a:ext>
            </a:extLst>
          </p:cNvPr>
          <p:cNvSpPr txBox="1"/>
          <p:nvPr/>
        </p:nvSpPr>
        <p:spPr>
          <a:xfrm>
            <a:off x="1082574" y="4626340"/>
            <a:ext cx="2122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Online</a:t>
            </a:r>
          </a:p>
          <a:p>
            <a:pPr algn="ctr"/>
            <a:r>
              <a:rPr lang="en-GB" sz="1400" b="1" dirty="0"/>
              <a:t> </a:t>
            </a:r>
          </a:p>
          <a:p>
            <a:pPr algn="ctr"/>
            <a:r>
              <a:rPr lang="en-A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Intentional networking events</a:t>
            </a:r>
          </a:p>
          <a:p>
            <a:pPr algn="ctr"/>
            <a:endParaRPr lang="en-AU" sz="1400" dirty="0">
              <a:effectLst/>
              <a:ea typeface="Times New Roman" panose="02020603050405020304" pitchFamily="18" charset="0"/>
            </a:endParaRPr>
          </a:p>
          <a:p>
            <a:pPr algn="ctr"/>
            <a:endParaRPr lang="en-GB" sz="1400" dirty="0">
              <a:latin typeface="Helvetica" panose="020B06040202020202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8B3E8-A5BF-502E-7735-379E734C816F}"/>
              </a:ext>
            </a:extLst>
          </p:cNvPr>
          <p:cNvSpPr txBox="1"/>
          <p:nvPr/>
        </p:nvSpPr>
        <p:spPr>
          <a:xfrm>
            <a:off x="3733828" y="4182932"/>
            <a:ext cx="213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9266E"/>
                </a:solidFill>
                <a:latin typeface="Helvetica" panose="020B0604020202020204" pitchFamily="2" charset="0"/>
              </a:rPr>
              <a:t>Workshops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98DD4C-A067-9C1A-3A6B-7F2AACC3C5CF}"/>
              </a:ext>
            </a:extLst>
          </p:cNvPr>
          <p:cNvSpPr txBox="1"/>
          <p:nvPr/>
        </p:nvSpPr>
        <p:spPr>
          <a:xfrm>
            <a:off x="3725518" y="4635319"/>
            <a:ext cx="21395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ANZCA ASM</a:t>
            </a:r>
          </a:p>
          <a:p>
            <a:pPr algn="ctr"/>
            <a:r>
              <a:rPr lang="en-GB" sz="1400" b="1" dirty="0"/>
              <a:t>Auckland</a:t>
            </a:r>
          </a:p>
          <a:p>
            <a:pPr algn="ctr"/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>
                <a:solidFill>
                  <a:srgbClr val="000000"/>
                </a:solidFill>
              </a:rPr>
              <a:t>Liz Crowe</a:t>
            </a:r>
          </a:p>
          <a:p>
            <a:pPr algn="ctr"/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E2A4F8-76F6-8EDC-1B63-39AF98E5CABA}"/>
              </a:ext>
            </a:extLst>
          </p:cNvPr>
          <p:cNvSpPr txBox="1"/>
          <p:nvPr/>
        </p:nvSpPr>
        <p:spPr>
          <a:xfrm>
            <a:off x="6351844" y="4245747"/>
            <a:ext cx="213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9266E"/>
                </a:solidFill>
                <a:latin typeface="Helvetica" panose="020B0604020202020204" pitchFamily="2" charset="0"/>
              </a:rPr>
              <a:t>Book Club #4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88BB3E-739C-89E1-6B90-4C3866DCC419}"/>
              </a:ext>
            </a:extLst>
          </p:cNvPr>
          <p:cNvSpPr txBox="1"/>
          <p:nvPr/>
        </p:nvSpPr>
        <p:spPr>
          <a:xfrm>
            <a:off x="6343534" y="4698134"/>
            <a:ext cx="2139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Online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96D88-82F6-20D2-5565-9A3C602C5F5E}"/>
              </a:ext>
            </a:extLst>
          </p:cNvPr>
          <p:cNvSpPr txBox="1"/>
          <p:nvPr/>
        </p:nvSpPr>
        <p:spPr>
          <a:xfrm>
            <a:off x="8978170" y="4245747"/>
            <a:ext cx="213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9266E"/>
                </a:solidFill>
                <a:latin typeface="Helvetica" panose="020B0604020202020204" pitchFamily="2" charset="0"/>
              </a:rPr>
              <a:t>Networking Breakfast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77CADF-A392-72EC-3414-6004864A873F}"/>
              </a:ext>
            </a:extLst>
          </p:cNvPr>
          <p:cNvSpPr txBox="1"/>
          <p:nvPr/>
        </p:nvSpPr>
        <p:spPr>
          <a:xfrm>
            <a:off x="8953240" y="4895131"/>
            <a:ext cx="213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ASA &amp; NZSA CSC</a:t>
            </a:r>
          </a:p>
          <a:p>
            <a:pPr algn="ctr"/>
            <a:r>
              <a:rPr lang="en-GB" sz="1400" b="1" dirty="0"/>
              <a:t>Hunter Valley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05C3-518A-BBDA-4C53-52917986D939}"/>
              </a:ext>
            </a:extLst>
          </p:cNvPr>
          <p:cNvSpPr txBox="1"/>
          <p:nvPr/>
        </p:nvSpPr>
        <p:spPr>
          <a:xfrm>
            <a:off x="4445600" y="937929"/>
            <a:ext cx="681370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2800" b="1" i="0" u="none" strike="noStrike" dirty="0">
                <a:solidFill>
                  <a:srgbClr val="55296D"/>
                </a:solidFill>
                <a:effectLst/>
                <a:latin typeface="Helvetica" panose="020B0604020202020204" pitchFamily="2" charset="0"/>
              </a:rPr>
              <a:t>https://</a:t>
            </a:r>
            <a:r>
              <a:rPr lang="en-AU" sz="2800" b="1" i="0" u="none" strike="noStrike" dirty="0" err="1">
                <a:solidFill>
                  <a:srgbClr val="55296D"/>
                </a:solidFill>
                <a:effectLst/>
                <a:latin typeface="Helvetica" panose="020B0604020202020204" pitchFamily="2" charset="0"/>
              </a:rPr>
              <a:t>ausnzweli.org</a:t>
            </a:r>
            <a:r>
              <a:rPr lang="en-AU" sz="2800" b="1" i="0" u="none" strike="noStrike" dirty="0">
                <a:solidFill>
                  <a:srgbClr val="55296D"/>
                </a:solidFill>
                <a:effectLst/>
                <a:latin typeface="Helvetica" panose="020B0604020202020204" pitchFamily="2" charset="0"/>
              </a:rPr>
              <a:t>/members-only/</a:t>
            </a:r>
            <a:endParaRPr lang="en-AU" sz="2800" b="1" dirty="0">
              <a:solidFill>
                <a:srgbClr val="55296D"/>
              </a:solidFill>
              <a:latin typeface="Helvetica" panose="020B0604020202020204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1B5CD0-21D3-45D8-C305-334E71C716DF}"/>
              </a:ext>
            </a:extLst>
          </p:cNvPr>
          <p:cNvSpPr/>
          <p:nvPr/>
        </p:nvSpPr>
        <p:spPr>
          <a:xfrm>
            <a:off x="3738539" y="1867308"/>
            <a:ext cx="2139562" cy="207641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99000">
                <a:srgbClr val="4A1466"/>
              </a:gs>
            </a:gsLst>
            <a:lin ang="5400000" scaled="1"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8331A2-12AC-1557-CD65-9C58238EE400}"/>
              </a:ext>
            </a:extLst>
          </p:cNvPr>
          <p:cNvSpPr/>
          <p:nvPr/>
        </p:nvSpPr>
        <p:spPr>
          <a:xfrm>
            <a:off x="6437701" y="1867308"/>
            <a:ext cx="2139562" cy="207641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99000">
                <a:srgbClr val="4A1466"/>
              </a:gs>
            </a:gsLst>
            <a:lin ang="5400000" scaled="1"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F95AB2-03B9-6F06-46D0-AC1977EDEDBF}"/>
              </a:ext>
            </a:extLst>
          </p:cNvPr>
          <p:cNvSpPr/>
          <p:nvPr/>
        </p:nvSpPr>
        <p:spPr>
          <a:xfrm>
            <a:off x="8986481" y="1831558"/>
            <a:ext cx="2139562" cy="207641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99000">
                <a:srgbClr val="4A1466"/>
              </a:gs>
            </a:gsLst>
            <a:lin ang="5400000" scaled="1"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24FF9B-4245-6851-2425-F3360A137BDC}"/>
              </a:ext>
            </a:extLst>
          </p:cNvPr>
          <p:cNvSpPr txBox="1"/>
          <p:nvPr/>
        </p:nvSpPr>
        <p:spPr>
          <a:xfrm>
            <a:off x="1585509" y="2546598"/>
            <a:ext cx="125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 21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April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746AD-C417-C2FF-0C8C-5C264FEFDFBC}"/>
              </a:ext>
            </a:extLst>
          </p:cNvPr>
          <p:cNvSpPr txBox="1"/>
          <p:nvPr/>
        </p:nvSpPr>
        <p:spPr>
          <a:xfrm>
            <a:off x="6848548" y="2582348"/>
            <a:ext cx="140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 24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June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FF6170-D6C3-DE3F-3168-A824796900F0}"/>
              </a:ext>
            </a:extLst>
          </p:cNvPr>
          <p:cNvSpPr txBox="1"/>
          <p:nvPr/>
        </p:nvSpPr>
        <p:spPr>
          <a:xfrm>
            <a:off x="4379576" y="2577806"/>
            <a:ext cx="95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May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D3AF87-B9DB-413D-86CB-A0E38A3F865B}"/>
              </a:ext>
            </a:extLst>
          </p:cNvPr>
          <p:cNvSpPr txBox="1"/>
          <p:nvPr/>
        </p:nvSpPr>
        <p:spPr>
          <a:xfrm>
            <a:off x="9415850" y="2556435"/>
            <a:ext cx="139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Saturday 10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October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44BBDC-3C8F-0751-C2A9-11299A9A7605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</p:spTree>
    <p:extLst>
      <p:ext uri="{BB962C8B-B14F-4D97-AF65-F5344CB8AC3E}">
        <p14:creationId xmlns:p14="http://schemas.microsoft.com/office/powerpoint/2010/main" val="125599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8A8BA15-075A-8289-28BF-C991832F0173}"/>
              </a:ext>
            </a:extLst>
          </p:cNvPr>
          <p:cNvSpPr/>
          <p:nvPr/>
        </p:nvSpPr>
        <p:spPr>
          <a:xfrm rot="20041295">
            <a:off x="786114" y="-1172584"/>
            <a:ext cx="3043021" cy="9643524"/>
          </a:xfrm>
          <a:prstGeom prst="flowChartAlternateProcess">
            <a:avLst/>
          </a:prstGeom>
          <a:gradFill>
            <a:gsLst>
              <a:gs pos="8000">
                <a:schemeClr val="accent1">
                  <a:lumMod val="5000"/>
                  <a:lumOff val="95000"/>
                  <a:alpha val="27000"/>
                </a:schemeClr>
              </a:gs>
              <a:gs pos="54000">
                <a:srgbClr val="A06AB8">
                  <a:alpha val="76000"/>
                </a:srgbClr>
              </a:gs>
              <a:gs pos="77000">
                <a:srgbClr val="A069B8">
                  <a:alpha val="95000"/>
                </a:srgbClr>
              </a:gs>
              <a:gs pos="100000">
                <a:srgbClr val="A06AB8"/>
              </a:gs>
            </a:gsLst>
            <a:lin ang="16200000" scaled="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656057" y="3059667"/>
            <a:ext cx="3899281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2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Feedback</a:t>
            </a:r>
            <a:endParaRPr lang="en-AU" sz="42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FEE7C-2353-CC1E-B82A-EFC2FDA4C596}"/>
              </a:ext>
            </a:extLst>
          </p:cNvPr>
          <p:cNvSpPr txBox="1"/>
          <p:nvPr/>
        </p:nvSpPr>
        <p:spPr>
          <a:xfrm>
            <a:off x="6449835" y="1242538"/>
            <a:ext cx="412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Theory Developed in the 1970s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8188E-FD60-233A-D4E2-43735E7E768E}"/>
              </a:ext>
            </a:extLst>
          </p:cNvPr>
          <p:cNvSpPr txBox="1"/>
          <p:nvPr/>
        </p:nvSpPr>
        <p:spPr>
          <a:xfrm>
            <a:off x="6449836" y="1677551"/>
            <a:ext cx="525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Ned Herrmann </a:t>
            </a:r>
            <a:endParaRPr lang="en-GB" sz="1600" dirty="0">
              <a:latin typeface="Helvetica" panose="020B06040202020202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AE3BCA-3B09-AF49-4FAA-97D8601E4650}"/>
              </a:ext>
            </a:extLst>
          </p:cNvPr>
          <p:cNvCxnSpPr>
            <a:cxnSpLocks/>
          </p:cNvCxnSpPr>
          <p:nvPr/>
        </p:nvCxnSpPr>
        <p:spPr>
          <a:xfrm>
            <a:off x="6096000" y="771181"/>
            <a:ext cx="0" cy="4979624"/>
          </a:xfrm>
          <a:prstGeom prst="line">
            <a:avLst/>
          </a:prstGeom>
          <a:ln w="28575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37F984-D7A8-8CB6-FC33-0A223E0D5F14}"/>
              </a:ext>
            </a:extLst>
          </p:cNvPr>
          <p:cNvGrpSpPr/>
          <p:nvPr/>
        </p:nvGrpSpPr>
        <p:grpSpPr>
          <a:xfrm>
            <a:off x="5787489" y="1131416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474B53-9514-CA03-901C-97E2CBD9D258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77911B-780E-BCDB-ED39-2A5582A033EF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4715F5-B0D6-E63C-B86C-F82448896D0F}"/>
              </a:ext>
            </a:extLst>
          </p:cNvPr>
          <p:cNvSpPr txBox="1"/>
          <p:nvPr/>
        </p:nvSpPr>
        <p:spPr>
          <a:xfrm>
            <a:off x="6449835" y="2736501"/>
            <a:ext cx="412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Herrmann Brain Dominance Instrument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A071F-9C7C-3AD6-C3A6-82285588C4FE}"/>
              </a:ext>
            </a:extLst>
          </p:cNvPr>
          <p:cNvSpPr txBox="1"/>
          <p:nvPr/>
        </p:nvSpPr>
        <p:spPr>
          <a:xfrm>
            <a:off x="6449835" y="3475169"/>
            <a:ext cx="5256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116 question, validated survey</a:t>
            </a:r>
            <a:endParaRPr lang="en-GB" sz="1600" dirty="0">
              <a:latin typeface="Helvetica" panose="020B0604020202020204" pitchFamily="2" charset="0"/>
            </a:endParaRPr>
          </a:p>
          <a:p>
            <a:endParaRPr lang="en-GB" sz="1400" dirty="0">
              <a:latin typeface="Helvetica" panose="020B0604020202020204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04F176-4FBA-982A-1ECC-3FAF92194B55}"/>
              </a:ext>
            </a:extLst>
          </p:cNvPr>
          <p:cNvGrpSpPr/>
          <p:nvPr/>
        </p:nvGrpSpPr>
        <p:grpSpPr>
          <a:xfrm>
            <a:off x="5787489" y="2795266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7ECB9E5-0B97-6337-43D8-AF9AA877F903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E4C37A-9F93-D2AC-B53A-472CC737DDD6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2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16A87BB-039F-5AE0-99EB-18D69BA753D5}"/>
              </a:ext>
            </a:extLst>
          </p:cNvPr>
          <p:cNvSpPr txBox="1"/>
          <p:nvPr/>
        </p:nvSpPr>
        <p:spPr>
          <a:xfrm>
            <a:off x="6449835" y="4501186"/>
            <a:ext cx="412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Whole Brain Thinking Model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D45036-BBB2-F1F5-7697-B5516A38AEA0}"/>
              </a:ext>
            </a:extLst>
          </p:cNvPr>
          <p:cNvGrpSpPr/>
          <p:nvPr/>
        </p:nvGrpSpPr>
        <p:grpSpPr>
          <a:xfrm>
            <a:off x="5789929" y="4432635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8B8265-B162-A54E-DC1E-0971CAA1AE8D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34C90A-1BA9-196E-011B-A32C6C9F5001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5965C7-0249-80DD-7196-348DA3D8D036}"/>
              </a:ext>
            </a:extLst>
          </p:cNvPr>
          <p:cNvSpPr txBox="1"/>
          <p:nvPr/>
        </p:nvSpPr>
        <p:spPr>
          <a:xfrm>
            <a:off x="6449835" y="4939070"/>
            <a:ext cx="5256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quadrants</a:t>
            </a:r>
            <a:endParaRPr lang="en-GB" sz="1600" dirty="0">
              <a:latin typeface="Helvetica" panose="020B0604020202020204" pitchFamily="2" charset="0"/>
            </a:endParaRPr>
          </a:p>
          <a:p>
            <a:endParaRPr lang="en-GB" sz="1400" dirty="0">
              <a:latin typeface="Helvetica" panose="020B06040202020202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F8443-A434-791F-1A3D-EA2ED4D970CE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  <p:pic>
        <p:nvPicPr>
          <p:cNvPr id="6" name="Picture 5" descr="A qr code with purple border&#10;&#10;Description automatically generated">
            <a:extLst>
              <a:ext uri="{FF2B5EF4-FFF2-40B4-BE49-F238E27FC236}">
                <a16:creationId xmlns:a16="http://schemas.microsoft.com/office/drawing/2014/main" id="{F24D31C4-497F-83C3-D199-319F72C9D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46" y="391133"/>
            <a:ext cx="5821136" cy="582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4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C35EFF-C374-4EFA-1FD2-C885CCE87FE9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BD1EA-DB40-BBCD-CE68-B04AFDA7AF48}"/>
              </a:ext>
            </a:extLst>
          </p:cNvPr>
          <p:cNvGrpSpPr/>
          <p:nvPr/>
        </p:nvGrpSpPr>
        <p:grpSpPr>
          <a:xfrm>
            <a:off x="1121707" y="698704"/>
            <a:ext cx="14747734" cy="11985804"/>
            <a:chOff x="1059189" y="-516327"/>
            <a:chExt cx="14747734" cy="1198580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373F2D8B-A6F2-4314-99C3-0AAD3F0DA06A}"/>
                </a:ext>
              </a:extLst>
            </p:cNvPr>
            <p:cNvSpPr/>
            <p:nvPr/>
          </p:nvSpPr>
          <p:spPr>
            <a:xfrm rot="18842915">
              <a:off x="3702555" y="2490709"/>
              <a:ext cx="11985804" cy="5971732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11000"/>
                  </a:schemeClr>
                </a:gs>
                <a:gs pos="74000">
                  <a:srgbClr val="A06AB8">
                    <a:alpha val="9000"/>
                  </a:srgbClr>
                </a:gs>
                <a:gs pos="85000">
                  <a:srgbClr val="A069B8">
                    <a:alpha val="10000"/>
                  </a:srgbClr>
                </a:gs>
                <a:gs pos="100000">
                  <a:srgbClr val="A06AB8">
                    <a:alpha val="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4070AE3-51EB-B9A6-D34E-F4303083C669}"/>
                </a:ext>
              </a:extLst>
            </p:cNvPr>
            <p:cNvSpPr/>
            <p:nvPr/>
          </p:nvSpPr>
          <p:spPr>
            <a:xfrm rot="19929036">
              <a:off x="1059189" y="3293100"/>
              <a:ext cx="14067898" cy="5724346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9000"/>
                  </a:schemeClr>
                </a:gs>
                <a:gs pos="74000">
                  <a:srgbClr val="A06AB8">
                    <a:alpha val="10000"/>
                  </a:srgbClr>
                </a:gs>
                <a:gs pos="85000">
                  <a:srgbClr val="A069B8">
                    <a:alpha val="19000"/>
                  </a:srgbClr>
                </a:gs>
                <a:gs pos="100000">
                  <a:srgbClr val="A06AB8">
                    <a:alpha val="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6F390F86-D5AF-CFCD-CC9A-8FBED6AC11F0}"/>
                </a:ext>
              </a:extLst>
            </p:cNvPr>
            <p:cNvSpPr/>
            <p:nvPr/>
          </p:nvSpPr>
          <p:spPr>
            <a:xfrm rot="19370464">
              <a:off x="3083533" y="2584510"/>
              <a:ext cx="12723390" cy="5881102"/>
            </a:xfrm>
            <a:prstGeom prst="flowChartAlternateProcess">
              <a:avLst/>
            </a:prstGeom>
            <a:gradFill>
              <a:gsLst>
                <a:gs pos="800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A06AB8">
                    <a:alpha val="14000"/>
                  </a:srgbClr>
                </a:gs>
                <a:gs pos="85000">
                  <a:srgbClr val="A069B8">
                    <a:alpha val="10000"/>
                  </a:srgbClr>
                </a:gs>
                <a:gs pos="100000">
                  <a:srgbClr val="A06AB8">
                    <a:alpha val="13000"/>
                  </a:srgbClr>
                </a:gs>
              </a:gsLst>
              <a:lin ang="13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1F57C765-A481-BB28-D1AE-F294605D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08" y="111479"/>
            <a:ext cx="5116507" cy="6635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008DA7A-0E74-6CCF-E70B-E5AB8AAA39D9}"/>
              </a:ext>
            </a:extLst>
          </p:cNvPr>
          <p:cNvSpPr txBox="1">
            <a:spLocks/>
          </p:cNvSpPr>
          <p:nvPr/>
        </p:nvSpPr>
        <p:spPr>
          <a:xfrm>
            <a:off x="5438595" y="6266302"/>
            <a:ext cx="6634729" cy="698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>
              <a:lnSpc>
                <a:spcPts val="1400"/>
              </a:lnSpc>
            </a:pPr>
            <a:endParaRPr lang="en-AU" sz="1800" i="1" dirty="0">
              <a:solidFill>
                <a:srgbClr val="C00000"/>
              </a:solidFill>
              <a:ea typeface="ＭＳ Ｐゴシック" pitchFamily="-106" charset="-128"/>
              <a:cs typeface="+mj-cs"/>
            </a:endParaRP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bg1"/>
                </a:solidFill>
                <a:latin typeface="+mj-lt"/>
              </a:rPr>
              <a:t>With kind permission from Oral Roberts</a:t>
            </a:r>
            <a:endParaRPr lang="en-US" sz="900" i="1" dirty="0">
              <a:solidFill>
                <a:schemeClr val="bg1"/>
              </a:solidFill>
              <a:effectLst/>
              <a:latin typeface="+mj-lt"/>
            </a:endParaRPr>
          </a:p>
          <a:p>
            <a:pPr algn="r" hangingPunct="1">
              <a:lnSpc>
                <a:spcPts val="1400"/>
              </a:lnSpc>
            </a:pPr>
            <a:endParaRPr lang="en-AU" sz="2400" i="1" dirty="0">
              <a:solidFill>
                <a:srgbClr val="C00000"/>
              </a:solidFill>
              <a:latin typeface="+mj-lt"/>
              <a:ea typeface="ＭＳ Ｐゴシック" pitchFamily="-106" charset="-128"/>
              <a:cs typeface="+mj-cs"/>
            </a:endParaRPr>
          </a:p>
          <a:p>
            <a:pPr algn="r" hangingPunct="1">
              <a:lnSpc>
                <a:spcPts val="1400"/>
              </a:lnSpc>
            </a:pPr>
            <a:endParaRPr lang="en-AU" sz="1800" i="1" dirty="0">
              <a:solidFill>
                <a:srgbClr val="433E68"/>
              </a:solidFill>
              <a:ea typeface="ＭＳ Ｐゴシック" pitchFamily="-106" charset="-128"/>
              <a:cs typeface="+mj-cs"/>
            </a:endParaRPr>
          </a:p>
          <a:p>
            <a:pPr algn="r" hangingPunct="1">
              <a:lnSpc>
                <a:spcPts val="1400"/>
              </a:lnSpc>
            </a:pPr>
            <a:endParaRPr lang="en-AU" sz="2800" i="1" spc="200" dirty="0">
              <a:solidFill>
                <a:srgbClr val="433E68"/>
              </a:solidFill>
              <a:latin typeface="Mistral" panose="03090702030407020403" pitchFamily="66" charset="0"/>
              <a:ea typeface="ＭＳ Ｐゴシック" pitchFamily="-106" charset="-128"/>
              <a:cs typeface="+mj-cs"/>
            </a:endParaRPr>
          </a:p>
        </p:txBody>
      </p:sp>
      <p:pic>
        <p:nvPicPr>
          <p:cNvPr id="12" name="Picture 11" descr="A white circle with red and purple text&#10;&#10;Description automatically generated">
            <a:extLst>
              <a:ext uri="{FF2B5EF4-FFF2-40B4-BE49-F238E27FC236}">
                <a16:creationId xmlns:a16="http://schemas.microsoft.com/office/drawing/2014/main" id="{E9CE7247-CE6B-A2A9-F9C8-ED5D838B3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2" y="6083300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6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346A84F-E576-DD6D-0254-95CCC7C9F1D6}"/>
              </a:ext>
            </a:extLst>
          </p:cNvPr>
          <p:cNvSpPr/>
          <p:nvPr/>
        </p:nvSpPr>
        <p:spPr>
          <a:xfrm>
            <a:off x="4592447" y="2143124"/>
            <a:ext cx="3007105" cy="3591083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F68050-6494-0EAA-0D7E-79A897CEE486}"/>
              </a:ext>
            </a:extLst>
          </p:cNvPr>
          <p:cNvSpPr/>
          <p:nvPr/>
        </p:nvSpPr>
        <p:spPr>
          <a:xfrm>
            <a:off x="8102319" y="2143124"/>
            <a:ext cx="3007105" cy="3591083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223E2-3945-1475-8D6C-D3EF67B9F600}"/>
              </a:ext>
            </a:extLst>
          </p:cNvPr>
          <p:cNvSpPr/>
          <p:nvPr/>
        </p:nvSpPr>
        <p:spPr>
          <a:xfrm>
            <a:off x="1082573" y="2143124"/>
            <a:ext cx="3007105" cy="3591083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461990" y="888007"/>
            <a:ext cx="487126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0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Disclaimers</a:t>
            </a:r>
            <a:endParaRPr lang="en-AU" sz="40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4A2CB-BA1B-3990-5B71-AC032DEF0BDE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WELI: Herrmann Whole Brain Thinking Model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rgbClr val="A0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59266E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CBFEE7C-2353-CC1E-B82A-EFC2FDA4C596}"/>
              </a:ext>
            </a:extLst>
          </p:cNvPr>
          <p:cNvSpPr txBox="1"/>
          <p:nvPr/>
        </p:nvSpPr>
        <p:spPr>
          <a:xfrm>
            <a:off x="4839269" y="2839318"/>
            <a:ext cx="25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I am not HBDI certified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37F984-D7A8-8CB6-FC33-0A223E0D5F14}"/>
              </a:ext>
            </a:extLst>
          </p:cNvPr>
          <p:cNvGrpSpPr/>
          <p:nvPr/>
        </p:nvGrpSpPr>
        <p:grpSpPr>
          <a:xfrm>
            <a:off x="2207434" y="1827190"/>
            <a:ext cx="757377" cy="631867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474B53-9514-CA03-901C-97E2CBD9D258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77911B-780E-BCDB-ED39-2A5582A033EF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1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8D6979-0A7E-7B48-2F2F-F2EDA7CA53C8}"/>
              </a:ext>
            </a:extLst>
          </p:cNvPr>
          <p:cNvCxnSpPr>
            <a:cxnSpLocks/>
          </p:cNvCxnSpPr>
          <p:nvPr/>
        </p:nvCxnSpPr>
        <p:spPr>
          <a:xfrm>
            <a:off x="1427870" y="3910887"/>
            <a:ext cx="2363372" cy="0"/>
          </a:xfrm>
          <a:prstGeom prst="line">
            <a:avLst/>
          </a:prstGeom>
          <a:ln w="19050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293EB07-A062-D278-E272-2384BC0DF967}"/>
              </a:ext>
            </a:extLst>
          </p:cNvPr>
          <p:cNvSpPr txBox="1"/>
          <p:nvPr/>
        </p:nvSpPr>
        <p:spPr>
          <a:xfrm>
            <a:off x="8102319" y="2887327"/>
            <a:ext cx="300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References at the end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57695E-3630-DA10-7F7D-937708DDED47}"/>
              </a:ext>
            </a:extLst>
          </p:cNvPr>
          <p:cNvGrpSpPr/>
          <p:nvPr/>
        </p:nvGrpSpPr>
        <p:grpSpPr>
          <a:xfrm>
            <a:off x="9227180" y="1827190"/>
            <a:ext cx="757377" cy="631867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2C83BC-EC72-BE1D-66DA-1703564A2E92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CE59D9-24EB-328E-E5F7-C65AD80E64B0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3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11E15A-AB03-C06C-0D43-6A2ED1CC00F9}"/>
              </a:ext>
            </a:extLst>
          </p:cNvPr>
          <p:cNvCxnSpPr>
            <a:cxnSpLocks/>
          </p:cNvCxnSpPr>
          <p:nvPr/>
        </p:nvCxnSpPr>
        <p:spPr>
          <a:xfrm>
            <a:off x="8447616" y="3910887"/>
            <a:ext cx="2363372" cy="0"/>
          </a:xfrm>
          <a:prstGeom prst="line">
            <a:avLst/>
          </a:prstGeom>
          <a:ln w="19050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EB3216D-4380-E7CC-927D-44260331AE38}"/>
              </a:ext>
            </a:extLst>
          </p:cNvPr>
          <p:cNvSpPr txBox="1"/>
          <p:nvPr/>
        </p:nvSpPr>
        <p:spPr>
          <a:xfrm>
            <a:off x="1230921" y="2919749"/>
            <a:ext cx="256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This is based on the work of Ned Herrmann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E423BB-0C19-65B3-C4D6-A13F22BA34BD}"/>
              </a:ext>
            </a:extLst>
          </p:cNvPr>
          <p:cNvGrpSpPr/>
          <p:nvPr/>
        </p:nvGrpSpPr>
        <p:grpSpPr>
          <a:xfrm>
            <a:off x="5717308" y="1827190"/>
            <a:ext cx="757377" cy="631867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E1D2BDF-0B4C-BBFE-7266-0116779B9698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3E82A-05F8-ABA1-B5C9-7C8F3D169CEF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2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D37077-2FB5-C24D-CD86-B9178B499359}"/>
              </a:ext>
            </a:extLst>
          </p:cNvPr>
          <p:cNvCxnSpPr>
            <a:cxnSpLocks/>
          </p:cNvCxnSpPr>
          <p:nvPr/>
        </p:nvCxnSpPr>
        <p:spPr>
          <a:xfrm>
            <a:off x="4937744" y="3910887"/>
            <a:ext cx="2363372" cy="0"/>
          </a:xfrm>
          <a:prstGeom prst="line">
            <a:avLst/>
          </a:prstGeom>
          <a:ln w="19050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3F2AB3-87DF-9A29-13B7-C5EC3BDEA8F6}"/>
              </a:ext>
            </a:extLst>
          </p:cNvPr>
          <p:cNvSpPr txBox="1"/>
          <p:nvPr/>
        </p:nvSpPr>
        <p:spPr>
          <a:xfrm>
            <a:off x="4703654" y="4208577"/>
            <a:ext cx="256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5926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Herrmann Brain Dominance Instrument</a:t>
            </a:r>
            <a:endParaRPr lang="en-GB" sz="1400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0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F68050-6494-0EAA-0D7E-79A897CEE486}"/>
              </a:ext>
            </a:extLst>
          </p:cNvPr>
          <p:cNvSpPr/>
          <p:nvPr/>
        </p:nvSpPr>
        <p:spPr>
          <a:xfrm>
            <a:off x="8102319" y="2143124"/>
            <a:ext cx="3007105" cy="3591083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466396" y="415907"/>
            <a:ext cx="6662017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0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AUS NZ WELI Credo</a:t>
            </a:r>
            <a:endParaRPr lang="en-AU" sz="40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4A2CB-BA1B-3990-5B71-AC032DEF0BDE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rgbClr val="A0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59266E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293EB07-A062-D278-E272-2384BC0DF967}"/>
              </a:ext>
            </a:extLst>
          </p:cNvPr>
          <p:cNvSpPr txBox="1"/>
          <p:nvPr/>
        </p:nvSpPr>
        <p:spPr>
          <a:xfrm>
            <a:off x="8317395" y="2784503"/>
            <a:ext cx="2576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5529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aim to attend at least 75% of these sessions </a:t>
            </a:r>
            <a:r>
              <a:rPr lang="en-AU" dirty="0">
                <a:solidFill>
                  <a:srgbClr val="55296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 present </a:t>
            </a:r>
            <a:r>
              <a:rPr lang="en-AU" sz="1800" dirty="0">
                <a:solidFill>
                  <a:srgbClr val="5529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our cameras on.</a:t>
            </a:r>
          </a:p>
          <a:p>
            <a:endParaRPr lang="en-AU" dirty="0">
              <a:solidFill>
                <a:srgbClr val="55296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5529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accept that recordings of our sessions will not be made available afterwards.    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57695E-3630-DA10-7F7D-937708DDED47}"/>
              </a:ext>
            </a:extLst>
          </p:cNvPr>
          <p:cNvGrpSpPr/>
          <p:nvPr/>
        </p:nvGrpSpPr>
        <p:grpSpPr>
          <a:xfrm>
            <a:off x="9227180" y="1827190"/>
            <a:ext cx="757377" cy="631867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2C83BC-EC72-BE1D-66DA-1703564A2E92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CE59D9-24EB-328E-E5F7-C65AD80E64B0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3665BCB-DEC6-1033-8C4E-024DF5A54525}"/>
              </a:ext>
            </a:extLst>
          </p:cNvPr>
          <p:cNvGrpSpPr/>
          <p:nvPr/>
        </p:nvGrpSpPr>
        <p:grpSpPr>
          <a:xfrm>
            <a:off x="748657" y="1864802"/>
            <a:ext cx="3007105" cy="3907017"/>
            <a:chOff x="1082573" y="1827190"/>
            <a:chExt cx="3007105" cy="39070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52223E2-3945-1475-8D6C-D3EF67B9F600}"/>
                </a:ext>
              </a:extLst>
            </p:cNvPr>
            <p:cNvSpPr/>
            <p:nvPr/>
          </p:nvSpPr>
          <p:spPr>
            <a:xfrm>
              <a:off x="1082573" y="2143124"/>
              <a:ext cx="3007105" cy="3591083"/>
            </a:xfrm>
            <a:prstGeom prst="roundRect">
              <a:avLst/>
            </a:prstGeom>
            <a:solidFill>
              <a:srgbClr val="EEE3F9">
                <a:alpha val="6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437F984-D7A8-8CB6-FC33-0A223E0D5F14}"/>
                </a:ext>
              </a:extLst>
            </p:cNvPr>
            <p:cNvGrpSpPr/>
            <p:nvPr/>
          </p:nvGrpSpPr>
          <p:grpSpPr>
            <a:xfrm>
              <a:off x="2207434" y="1827190"/>
              <a:ext cx="757377" cy="631867"/>
              <a:chOff x="2207436" y="1985520"/>
              <a:chExt cx="757377" cy="631867"/>
            </a:xfrm>
            <a:effectLst>
              <a:outerShdw blurRad="50800" dir="11400000" algn="tl" rotWithShape="0">
                <a:prstClr val="black">
                  <a:alpha val="34000"/>
                </a:prstClr>
              </a:outerShdw>
            </a:effectLst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1474B53-9514-CA03-901C-97E2CBD9D258}"/>
                  </a:ext>
                </a:extLst>
              </p:cNvPr>
              <p:cNvSpPr/>
              <p:nvPr/>
            </p:nvSpPr>
            <p:spPr>
              <a:xfrm>
                <a:off x="2274626" y="1985520"/>
                <a:ext cx="622999" cy="631867"/>
              </a:xfrm>
              <a:prstGeom prst="ellipse">
                <a:avLst/>
              </a:prstGeom>
              <a:solidFill>
                <a:srgbClr val="A06AB8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77911B-780E-BCDB-ED39-2A5582A033EF}"/>
                  </a:ext>
                </a:extLst>
              </p:cNvPr>
              <p:cNvSpPr txBox="1"/>
              <p:nvPr/>
            </p:nvSpPr>
            <p:spPr>
              <a:xfrm>
                <a:off x="2207436" y="2023321"/>
                <a:ext cx="757377" cy="5539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b="1" dirty="0">
                    <a:solidFill>
                      <a:schemeClr val="bg1"/>
                    </a:solidFill>
                    <a:latin typeface="Helvetica" panose="020B0604020202020204" pitchFamily="2" charset="0"/>
                  </a:rPr>
                  <a:t>1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B3216D-4380-E7CC-927D-44260331AE38}"/>
                </a:ext>
              </a:extLst>
            </p:cNvPr>
            <p:cNvSpPr txBox="1"/>
            <p:nvPr/>
          </p:nvSpPr>
          <p:spPr>
            <a:xfrm>
              <a:off x="1381012" y="2780112"/>
              <a:ext cx="256032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solidFill>
                    <a:srgbClr val="5529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lead by example with professionalism, integrity and maintaining each other's confidentiality.  </a:t>
              </a:r>
            </a:p>
            <a:p>
              <a:endParaRPr lang="en-AU" dirty="0">
                <a:solidFill>
                  <a:srgbClr val="55296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AU" sz="1800" dirty="0">
                  <a:solidFill>
                    <a:srgbClr val="5529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communicate respectfully, are open to expressing our views and we see conflict as an opportunity for growth.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47EEA8-75F1-9566-C393-F40F1F082DA7}"/>
              </a:ext>
            </a:extLst>
          </p:cNvPr>
          <p:cNvGrpSpPr/>
          <p:nvPr/>
        </p:nvGrpSpPr>
        <p:grpSpPr>
          <a:xfrm>
            <a:off x="4373522" y="1808193"/>
            <a:ext cx="3007105" cy="3907017"/>
            <a:chOff x="4592447" y="1827190"/>
            <a:chExt cx="3007105" cy="390701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346A84F-E576-DD6D-0254-95CCC7C9F1D6}"/>
                </a:ext>
              </a:extLst>
            </p:cNvPr>
            <p:cNvSpPr/>
            <p:nvPr/>
          </p:nvSpPr>
          <p:spPr>
            <a:xfrm>
              <a:off x="4592447" y="2143124"/>
              <a:ext cx="3007105" cy="3591083"/>
            </a:xfrm>
            <a:prstGeom prst="roundRect">
              <a:avLst/>
            </a:prstGeom>
            <a:solidFill>
              <a:srgbClr val="EEE3F9">
                <a:alpha val="6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BFEE7C-2353-CC1E-B82A-EFC2FDA4C596}"/>
                </a:ext>
              </a:extLst>
            </p:cNvPr>
            <p:cNvSpPr txBox="1"/>
            <p:nvPr/>
          </p:nvSpPr>
          <p:spPr>
            <a:xfrm>
              <a:off x="4858437" y="2780111"/>
              <a:ext cx="256032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solidFill>
                    <a:srgbClr val="5529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respect the time and commitment that others have put into this group.  </a:t>
              </a:r>
            </a:p>
            <a:p>
              <a:endParaRPr lang="en-AU" dirty="0">
                <a:solidFill>
                  <a:srgbClr val="55296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AU" sz="1800" dirty="0">
                  <a:solidFill>
                    <a:srgbClr val="55296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 recognise that everybody wants to be here, and we accept with flexibility that others may have competing interests. 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E423BB-0C19-65B3-C4D6-A13F22BA34BD}"/>
                </a:ext>
              </a:extLst>
            </p:cNvPr>
            <p:cNvGrpSpPr/>
            <p:nvPr/>
          </p:nvGrpSpPr>
          <p:grpSpPr>
            <a:xfrm>
              <a:off x="5717308" y="1827190"/>
              <a:ext cx="757377" cy="631867"/>
              <a:chOff x="2207436" y="1985520"/>
              <a:chExt cx="757377" cy="631867"/>
            </a:xfrm>
            <a:effectLst>
              <a:outerShdw blurRad="50800" dir="11400000" algn="tl" rotWithShape="0">
                <a:prstClr val="black">
                  <a:alpha val="34000"/>
                </a:prstClr>
              </a:outerShdw>
            </a:effectLst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E1D2BDF-0B4C-BBFE-7266-0116779B9698}"/>
                  </a:ext>
                </a:extLst>
              </p:cNvPr>
              <p:cNvSpPr/>
              <p:nvPr/>
            </p:nvSpPr>
            <p:spPr>
              <a:xfrm>
                <a:off x="2274626" y="1985520"/>
                <a:ext cx="622999" cy="631867"/>
              </a:xfrm>
              <a:prstGeom prst="ellipse">
                <a:avLst/>
              </a:prstGeom>
              <a:solidFill>
                <a:srgbClr val="A06AB8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E3E82A-05F8-ABA1-B5C9-7C8F3D169CEF}"/>
                  </a:ext>
                </a:extLst>
              </p:cNvPr>
              <p:cNvSpPr txBox="1"/>
              <p:nvPr/>
            </p:nvSpPr>
            <p:spPr>
              <a:xfrm>
                <a:off x="2207436" y="2023321"/>
                <a:ext cx="757377" cy="5539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b="1" dirty="0">
                    <a:solidFill>
                      <a:schemeClr val="bg1"/>
                    </a:solidFill>
                    <a:latin typeface="Helvetica" panose="020B0604020202020204" pitchFamily="2" charset="0"/>
                  </a:rPr>
                  <a:t>2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06CC6D8-A0EA-C9FE-B826-7BE375DCF33F}"/>
              </a:ext>
            </a:extLst>
          </p:cNvPr>
          <p:cNvSpPr txBox="1"/>
          <p:nvPr/>
        </p:nvSpPr>
        <p:spPr>
          <a:xfrm>
            <a:off x="387568" y="1234716"/>
            <a:ext cx="1110023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 </a:t>
            </a:r>
            <a:r>
              <a:rPr lang="en-AU" b="1" dirty="0">
                <a:solidFill>
                  <a:srgbClr val="59266E"/>
                </a:solidFill>
                <a:latin typeface="Helvetica" panose="020B0604020202020204" pitchFamily="2" charset="0"/>
              </a:rPr>
              <a:t>We have a shared purpose to empower, uplift and support women to become better leaders </a:t>
            </a:r>
          </a:p>
        </p:txBody>
      </p:sp>
    </p:spTree>
    <p:extLst>
      <p:ext uri="{BB962C8B-B14F-4D97-AF65-F5344CB8AC3E}">
        <p14:creationId xmlns:p14="http://schemas.microsoft.com/office/powerpoint/2010/main" val="359156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A6A01-8BEC-1291-85E9-70E73F690562}"/>
              </a:ext>
            </a:extLst>
          </p:cNvPr>
          <p:cNvSpPr/>
          <p:nvPr/>
        </p:nvSpPr>
        <p:spPr>
          <a:xfrm>
            <a:off x="3717210" y="2497504"/>
            <a:ext cx="2156182" cy="3167171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49C7CE-91DB-7689-B168-D3079006CE00}"/>
              </a:ext>
            </a:extLst>
          </p:cNvPr>
          <p:cNvSpPr/>
          <p:nvPr/>
        </p:nvSpPr>
        <p:spPr>
          <a:xfrm>
            <a:off x="6368463" y="2505074"/>
            <a:ext cx="2156182" cy="3190401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7DAA2D-AF8A-EEAA-8CF0-F531D5E9070A}"/>
              </a:ext>
            </a:extLst>
          </p:cNvPr>
          <p:cNvSpPr/>
          <p:nvPr/>
        </p:nvSpPr>
        <p:spPr>
          <a:xfrm>
            <a:off x="8969862" y="2543800"/>
            <a:ext cx="2156181" cy="3190399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223E2-3945-1475-8D6C-D3EF67B9F600}"/>
              </a:ext>
            </a:extLst>
          </p:cNvPr>
          <p:cNvSpPr/>
          <p:nvPr/>
        </p:nvSpPr>
        <p:spPr>
          <a:xfrm>
            <a:off x="1082574" y="2543800"/>
            <a:ext cx="2156182" cy="3190408"/>
          </a:xfrm>
          <a:prstGeom prst="roundRect">
            <a:avLst/>
          </a:prstGeom>
          <a:solidFill>
            <a:srgbClr val="EEE3F9">
              <a:alpha val="68000"/>
            </a:srgbClr>
          </a:solidFill>
          <a:ln>
            <a:noFill/>
          </a:ln>
          <a:effectLst>
            <a:outerShdw blurRad="381000" dir="16200000" sx="67000" sy="67000" kx="1200000" algn="br" rotWithShape="0">
              <a:prstClr val="black">
                <a:alpha val="6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508672" y="843000"/>
            <a:ext cx="797442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000" b="1" i="0" u="none" strike="noStrike" dirty="0">
                <a:solidFill>
                  <a:srgbClr val="CBABDA"/>
                </a:solidFill>
                <a:effectLst/>
                <a:latin typeface="Helvetica" panose="020B0604020202020204" pitchFamily="2" charset="0"/>
              </a:rPr>
              <a:t>Book Club Session</a:t>
            </a:r>
            <a:r>
              <a:rPr lang="en-AU" sz="40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 Overview</a:t>
            </a:r>
            <a:endParaRPr lang="en-AU" sz="40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BEAAF-BC6A-4880-C3C6-91AC17654736}"/>
              </a:ext>
            </a:extLst>
          </p:cNvPr>
          <p:cNvGrpSpPr/>
          <p:nvPr/>
        </p:nvGrpSpPr>
        <p:grpSpPr>
          <a:xfrm>
            <a:off x="4276725" y="6457949"/>
            <a:ext cx="7429247" cy="118033"/>
            <a:chOff x="4276725" y="6457949"/>
            <a:chExt cx="7429247" cy="1180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812995-10F8-5383-27BF-8750FA47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25" y="6575982"/>
              <a:ext cx="742924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3FE2F4-65F8-E895-685F-37A0CE6B3416}"/>
                </a:ext>
              </a:extLst>
            </p:cNvPr>
            <p:cNvSpPr/>
            <p:nvPr/>
          </p:nvSpPr>
          <p:spPr>
            <a:xfrm flipV="1">
              <a:off x="10812633" y="6457949"/>
              <a:ext cx="893339" cy="118032"/>
            </a:xfrm>
            <a:prstGeom prst="rect">
              <a:avLst/>
            </a:prstGeom>
            <a:solidFill>
              <a:srgbClr val="A0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59266E"/>
                </a:solidFill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F343E40-D933-CBF5-F6BB-F79050E67500}"/>
              </a:ext>
            </a:extLst>
          </p:cNvPr>
          <p:cNvSpPr/>
          <p:nvPr/>
        </p:nvSpPr>
        <p:spPr>
          <a:xfrm>
            <a:off x="1065957" y="1820414"/>
            <a:ext cx="2139562" cy="207641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99000">
                <a:srgbClr val="4A1466"/>
              </a:gs>
            </a:gsLst>
            <a:lin ang="5400000" scaled="1"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FEE7C-2353-CC1E-B82A-EFC2FDA4C596}"/>
              </a:ext>
            </a:extLst>
          </p:cNvPr>
          <p:cNvSpPr txBox="1"/>
          <p:nvPr/>
        </p:nvSpPr>
        <p:spPr>
          <a:xfrm>
            <a:off x="1058608" y="4094020"/>
            <a:ext cx="213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9266E"/>
                </a:solidFill>
                <a:latin typeface="Helvetica" panose="020B0604020202020204" pitchFamily="2" charset="0"/>
              </a:rPr>
              <a:t>Reflection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8188E-FD60-233A-D4E2-43735E7E768E}"/>
              </a:ext>
            </a:extLst>
          </p:cNvPr>
          <p:cNvSpPr txBox="1"/>
          <p:nvPr/>
        </p:nvSpPr>
        <p:spPr>
          <a:xfrm>
            <a:off x="1107174" y="4411260"/>
            <a:ext cx="2214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Leadership vs Management</a:t>
            </a:r>
          </a:p>
          <a:p>
            <a:pPr algn="ctr"/>
            <a:r>
              <a:rPr lang="en-GB" sz="1400" b="1" dirty="0"/>
              <a:t>Leadership Styles</a:t>
            </a:r>
          </a:p>
          <a:p>
            <a:pPr algn="ctr"/>
            <a:r>
              <a:rPr lang="en-GB" sz="1400" b="1" dirty="0"/>
              <a:t>Values (true North)</a:t>
            </a:r>
          </a:p>
          <a:p>
            <a:pPr algn="ctr"/>
            <a:r>
              <a:rPr lang="en-GB" sz="1400" b="1" dirty="0"/>
              <a:t>Thinking Models</a:t>
            </a:r>
          </a:p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Past Experiences (crucible moments)</a:t>
            </a:r>
            <a:endParaRPr lang="en-AU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AU" sz="1400" dirty="0">
              <a:effectLst/>
              <a:ea typeface="Times New Roman" panose="02020603050405020304" pitchFamily="18" charset="0"/>
            </a:endParaRPr>
          </a:p>
          <a:p>
            <a:pPr algn="ctr"/>
            <a:endParaRPr lang="en-GB" sz="1400" dirty="0">
              <a:latin typeface="Helvetica" panose="020B06040202020202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8B3E8-A5BF-502E-7735-379E734C816F}"/>
              </a:ext>
            </a:extLst>
          </p:cNvPr>
          <p:cNvSpPr txBox="1"/>
          <p:nvPr/>
        </p:nvSpPr>
        <p:spPr>
          <a:xfrm>
            <a:off x="3733828" y="4110403"/>
            <a:ext cx="213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9266E"/>
                </a:solidFill>
                <a:latin typeface="Helvetica" panose="020B0604020202020204" pitchFamily="2" charset="0"/>
              </a:rPr>
              <a:t>Communication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98DD4C-A067-9C1A-3A6B-7F2AACC3C5CF}"/>
              </a:ext>
            </a:extLst>
          </p:cNvPr>
          <p:cNvSpPr txBox="1"/>
          <p:nvPr/>
        </p:nvSpPr>
        <p:spPr>
          <a:xfrm>
            <a:off x="3738877" y="4473218"/>
            <a:ext cx="2139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Influence &amp; Persuasion</a:t>
            </a:r>
          </a:p>
          <a:p>
            <a:pPr algn="ctr"/>
            <a:r>
              <a:rPr lang="en-GB" sz="1400" b="1" dirty="0"/>
              <a:t>Negotiation</a:t>
            </a:r>
          </a:p>
          <a:p>
            <a:pPr algn="ctr"/>
            <a:r>
              <a:rPr lang="en-GB" sz="1400" b="1" dirty="0">
                <a:solidFill>
                  <a:srgbClr val="000000"/>
                </a:solidFill>
              </a:rPr>
              <a:t>Conflict Resolution</a:t>
            </a:r>
          </a:p>
          <a:p>
            <a:pPr algn="ctr"/>
            <a:r>
              <a:rPr lang="en-GB" sz="1400" b="1" dirty="0">
                <a:solidFill>
                  <a:srgbClr val="000000"/>
                </a:solidFill>
              </a:rPr>
              <a:t>Managing Up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pPr algn="ctr"/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E2A4F8-76F6-8EDC-1B63-39AF98E5CABA}"/>
              </a:ext>
            </a:extLst>
          </p:cNvPr>
          <p:cNvSpPr txBox="1"/>
          <p:nvPr/>
        </p:nvSpPr>
        <p:spPr>
          <a:xfrm>
            <a:off x="6351846" y="4153138"/>
            <a:ext cx="213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9266E"/>
                </a:solidFill>
                <a:latin typeface="Helvetica" panose="020B0604020202020204" pitchFamily="2" charset="0"/>
              </a:rPr>
              <a:t>Collaboration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88BB3E-739C-89E1-6B90-4C3866DCC419}"/>
              </a:ext>
            </a:extLst>
          </p:cNvPr>
          <p:cNvSpPr txBox="1"/>
          <p:nvPr/>
        </p:nvSpPr>
        <p:spPr>
          <a:xfrm>
            <a:off x="6373512" y="4473218"/>
            <a:ext cx="21395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Governance</a:t>
            </a:r>
          </a:p>
          <a:p>
            <a:pPr algn="ctr"/>
            <a:r>
              <a:rPr lang="en-GB" sz="1400" b="1" dirty="0"/>
              <a:t>Risk </a:t>
            </a:r>
          </a:p>
          <a:p>
            <a:pPr algn="ctr"/>
            <a:r>
              <a:rPr lang="en-GB" sz="1400" b="1" dirty="0"/>
              <a:t>Financial Management</a:t>
            </a:r>
          </a:p>
          <a:p>
            <a:pPr algn="ctr"/>
            <a:r>
              <a:rPr lang="en-GB" sz="1400" b="1" dirty="0"/>
              <a:t>Strategic Thinking</a:t>
            </a:r>
          </a:p>
          <a:p>
            <a:pPr algn="ctr"/>
            <a:r>
              <a:rPr lang="en-GB" sz="1400" b="1" dirty="0"/>
              <a:t>Change Management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96D88-82F6-20D2-5565-9A3C602C5F5E}"/>
              </a:ext>
            </a:extLst>
          </p:cNvPr>
          <p:cNvSpPr txBox="1"/>
          <p:nvPr/>
        </p:nvSpPr>
        <p:spPr>
          <a:xfrm>
            <a:off x="8978170" y="4156811"/>
            <a:ext cx="213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9266E"/>
                </a:solidFill>
                <a:latin typeface="Helvetica" panose="020B0604020202020204" pitchFamily="2" charset="0"/>
              </a:rPr>
              <a:t>Coaching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77CADF-A392-72EC-3414-6004864A873F}"/>
              </a:ext>
            </a:extLst>
          </p:cNvPr>
          <p:cNvSpPr txBox="1"/>
          <p:nvPr/>
        </p:nvSpPr>
        <p:spPr>
          <a:xfrm>
            <a:off x="8986478" y="4495365"/>
            <a:ext cx="2139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Coaching</a:t>
            </a:r>
          </a:p>
          <a:p>
            <a:pPr algn="ctr"/>
            <a:r>
              <a:rPr lang="en-GB" sz="1400" b="1" dirty="0"/>
              <a:t>Networking</a:t>
            </a:r>
          </a:p>
          <a:p>
            <a:pPr algn="ctr"/>
            <a:r>
              <a:rPr lang="en-GB" sz="1400" b="1" dirty="0"/>
              <a:t>Board of Directors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1B5CD0-21D3-45D8-C305-334E71C716DF}"/>
              </a:ext>
            </a:extLst>
          </p:cNvPr>
          <p:cNvSpPr/>
          <p:nvPr/>
        </p:nvSpPr>
        <p:spPr>
          <a:xfrm>
            <a:off x="3738539" y="1867308"/>
            <a:ext cx="2139562" cy="207641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99000">
                <a:srgbClr val="4A1466"/>
              </a:gs>
            </a:gsLst>
            <a:lin ang="5400000" scaled="1"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8331A2-12AC-1557-CD65-9C58238EE400}"/>
              </a:ext>
            </a:extLst>
          </p:cNvPr>
          <p:cNvSpPr/>
          <p:nvPr/>
        </p:nvSpPr>
        <p:spPr>
          <a:xfrm>
            <a:off x="6437701" y="1867308"/>
            <a:ext cx="2139562" cy="207641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99000">
                <a:srgbClr val="4A1466"/>
              </a:gs>
            </a:gsLst>
            <a:lin ang="5400000" scaled="1"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F95AB2-03B9-6F06-46D0-AC1977EDEDBF}"/>
              </a:ext>
            </a:extLst>
          </p:cNvPr>
          <p:cNvSpPr/>
          <p:nvPr/>
        </p:nvSpPr>
        <p:spPr>
          <a:xfrm>
            <a:off x="8986481" y="1831558"/>
            <a:ext cx="2139562" cy="207641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99000">
                <a:srgbClr val="4A1466"/>
              </a:gs>
            </a:gsLst>
            <a:lin ang="5400000" scaled="1"/>
          </a:gra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24FF9B-4245-6851-2425-F3360A137BDC}"/>
              </a:ext>
            </a:extLst>
          </p:cNvPr>
          <p:cNvSpPr txBox="1"/>
          <p:nvPr/>
        </p:nvSpPr>
        <p:spPr>
          <a:xfrm>
            <a:off x="1585509" y="2546598"/>
            <a:ext cx="125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Know Yourself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746AD-C417-C2FF-0C8C-5C264FEFDFBC}"/>
              </a:ext>
            </a:extLst>
          </p:cNvPr>
          <p:cNvSpPr txBox="1"/>
          <p:nvPr/>
        </p:nvSpPr>
        <p:spPr>
          <a:xfrm>
            <a:off x="6848548" y="2582348"/>
            <a:ext cx="140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Empower Teams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FF6170-D6C3-DE3F-3168-A824796900F0}"/>
              </a:ext>
            </a:extLst>
          </p:cNvPr>
          <p:cNvSpPr txBox="1"/>
          <p:nvPr/>
        </p:nvSpPr>
        <p:spPr>
          <a:xfrm>
            <a:off x="4318077" y="2491706"/>
            <a:ext cx="9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Work with Others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D3AF87-B9DB-413D-86CB-A0E38A3F865B}"/>
              </a:ext>
            </a:extLst>
          </p:cNvPr>
          <p:cNvSpPr txBox="1"/>
          <p:nvPr/>
        </p:nvSpPr>
        <p:spPr>
          <a:xfrm>
            <a:off x="9415850" y="2556435"/>
            <a:ext cx="139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Support Leaders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44BBDC-3C8F-0751-C2A9-11299A9A7605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</p:spTree>
    <p:extLst>
      <p:ext uri="{BB962C8B-B14F-4D97-AF65-F5344CB8AC3E}">
        <p14:creationId xmlns:p14="http://schemas.microsoft.com/office/powerpoint/2010/main" val="422977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8A8BA15-075A-8289-28BF-C991832F0173}"/>
              </a:ext>
            </a:extLst>
          </p:cNvPr>
          <p:cNvSpPr/>
          <p:nvPr/>
        </p:nvSpPr>
        <p:spPr>
          <a:xfrm rot="20041295">
            <a:off x="786114" y="-1172584"/>
            <a:ext cx="3043021" cy="9643524"/>
          </a:xfrm>
          <a:prstGeom prst="flowChartAlternateProcess">
            <a:avLst/>
          </a:prstGeom>
          <a:gradFill>
            <a:gsLst>
              <a:gs pos="8000">
                <a:schemeClr val="accent1">
                  <a:lumMod val="5000"/>
                  <a:lumOff val="95000"/>
                  <a:alpha val="27000"/>
                </a:schemeClr>
              </a:gs>
              <a:gs pos="54000">
                <a:srgbClr val="A06AB8">
                  <a:alpha val="76000"/>
                </a:srgbClr>
              </a:gs>
              <a:gs pos="77000">
                <a:srgbClr val="A069B8">
                  <a:alpha val="95000"/>
                </a:srgbClr>
              </a:gs>
              <a:gs pos="100000">
                <a:srgbClr val="A06AB8"/>
              </a:gs>
            </a:gsLst>
            <a:lin ang="16200000" scaled="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5F61-169B-CC32-7C4E-3011EDEE0E8C}"/>
              </a:ext>
            </a:extLst>
          </p:cNvPr>
          <p:cNvSpPr txBox="1"/>
          <p:nvPr/>
        </p:nvSpPr>
        <p:spPr>
          <a:xfrm>
            <a:off x="656057" y="3059667"/>
            <a:ext cx="3899281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2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Background</a:t>
            </a:r>
            <a:endParaRPr lang="en-AU" sz="42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FEE7C-2353-CC1E-B82A-EFC2FDA4C596}"/>
              </a:ext>
            </a:extLst>
          </p:cNvPr>
          <p:cNvSpPr txBox="1"/>
          <p:nvPr/>
        </p:nvSpPr>
        <p:spPr>
          <a:xfrm>
            <a:off x="6449835" y="1242538"/>
            <a:ext cx="412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Theory Developed in the 1970s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8188E-FD60-233A-D4E2-43735E7E768E}"/>
              </a:ext>
            </a:extLst>
          </p:cNvPr>
          <p:cNvSpPr txBox="1"/>
          <p:nvPr/>
        </p:nvSpPr>
        <p:spPr>
          <a:xfrm>
            <a:off x="6449836" y="1677551"/>
            <a:ext cx="525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Ned Herrmann </a:t>
            </a:r>
            <a:endParaRPr lang="en-GB" sz="1600" dirty="0">
              <a:latin typeface="Helvetica" panose="020B06040202020202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AE3BCA-3B09-AF49-4FAA-97D8601E4650}"/>
              </a:ext>
            </a:extLst>
          </p:cNvPr>
          <p:cNvCxnSpPr>
            <a:cxnSpLocks/>
          </p:cNvCxnSpPr>
          <p:nvPr/>
        </p:nvCxnSpPr>
        <p:spPr>
          <a:xfrm>
            <a:off x="6096000" y="771181"/>
            <a:ext cx="0" cy="4979624"/>
          </a:xfrm>
          <a:prstGeom prst="line">
            <a:avLst/>
          </a:prstGeom>
          <a:ln w="28575">
            <a:solidFill>
              <a:srgbClr val="592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37F984-D7A8-8CB6-FC33-0A223E0D5F14}"/>
              </a:ext>
            </a:extLst>
          </p:cNvPr>
          <p:cNvGrpSpPr/>
          <p:nvPr/>
        </p:nvGrpSpPr>
        <p:grpSpPr>
          <a:xfrm>
            <a:off x="5787489" y="1131416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474B53-9514-CA03-901C-97E2CBD9D258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77911B-780E-BCDB-ED39-2A5582A033EF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4715F5-B0D6-E63C-B86C-F82448896D0F}"/>
              </a:ext>
            </a:extLst>
          </p:cNvPr>
          <p:cNvSpPr txBox="1"/>
          <p:nvPr/>
        </p:nvSpPr>
        <p:spPr>
          <a:xfrm>
            <a:off x="6449835" y="2736501"/>
            <a:ext cx="412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Herrmann Brain Dominance Instrument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A071F-9C7C-3AD6-C3A6-82285588C4FE}"/>
              </a:ext>
            </a:extLst>
          </p:cNvPr>
          <p:cNvSpPr txBox="1"/>
          <p:nvPr/>
        </p:nvSpPr>
        <p:spPr>
          <a:xfrm>
            <a:off x="6449835" y="3475169"/>
            <a:ext cx="5256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116 question, validated survey</a:t>
            </a:r>
            <a:endParaRPr lang="en-GB" sz="1600" dirty="0">
              <a:latin typeface="Helvetica" panose="020B0604020202020204" pitchFamily="2" charset="0"/>
            </a:endParaRPr>
          </a:p>
          <a:p>
            <a:endParaRPr lang="en-GB" sz="1400" dirty="0">
              <a:latin typeface="Helvetica" panose="020B0604020202020204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04F176-4FBA-982A-1ECC-3FAF92194B55}"/>
              </a:ext>
            </a:extLst>
          </p:cNvPr>
          <p:cNvGrpSpPr/>
          <p:nvPr/>
        </p:nvGrpSpPr>
        <p:grpSpPr>
          <a:xfrm>
            <a:off x="5787489" y="2795266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7ECB9E5-0B97-6337-43D8-AF9AA877F903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E4C37A-9F93-D2AC-B53A-472CC737DDD6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2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16A87BB-039F-5AE0-99EB-18D69BA753D5}"/>
              </a:ext>
            </a:extLst>
          </p:cNvPr>
          <p:cNvSpPr txBox="1"/>
          <p:nvPr/>
        </p:nvSpPr>
        <p:spPr>
          <a:xfrm>
            <a:off x="6449835" y="4501186"/>
            <a:ext cx="412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9266E"/>
                </a:solidFill>
                <a:latin typeface="Helvetica" panose="020B0604020202020204" pitchFamily="2" charset="0"/>
              </a:rPr>
              <a:t>Whole Brain Thinking Model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D45036-BBB2-F1F5-7697-B5516A38AEA0}"/>
              </a:ext>
            </a:extLst>
          </p:cNvPr>
          <p:cNvGrpSpPr/>
          <p:nvPr/>
        </p:nvGrpSpPr>
        <p:grpSpPr>
          <a:xfrm>
            <a:off x="5789929" y="4432635"/>
            <a:ext cx="607030" cy="506435"/>
            <a:chOff x="2207436" y="1985520"/>
            <a:chExt cx="757377" cy="631867"/>
          </a:xfrm>
          <a:effectLst>
            <a:outerShdw blurRad="50800" dir="11400000" algn="tl" rotWithShape="0">
              <a:prstClr val="black">
                <a:alpha val="34000"/>
              </a:prstClr>
            </a:outerShdw>
          </a:effectLst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8B8265-B162-A54E-DC1E-0971CAA1AE8D}"/>
                </a:ext>
              </a:extLst>
            </p:cNvPr>
            <p:cNvSpPr/>
            <p:nvPr/>
          </p:nvSpPr>
          <p:spPr>
            <a:xfrm>
              <a:off x="2274626" y="1985520"/>
              <a:ext cx="622999" cy="631867"/>
            </a:xfrm>
            <a:prstGeom prst="ellipse">
              <a:avLst/>
            </a:prstGeom>
            <a:solidFill>
              <a:srgbClr val="A06AB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34C90A-1BA9-196E-011B-A32C6C9F5001}"/>
                </a:ext>
              </a:extLst>
            </p:cNvPr>
            <p:cNvSpPr txBox="1"/>
            <p:nvPr/>
          </p:nvSpPr>
          <p:spPr>
            <a:xfrm>
              <a:off x="2207436" y="2023321"/>
              <a:ext cx="757377" cy="556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5965C7-0249-80DD-7196-348DA3D8D036}"/>
              </a:ext>
            </a:extLst>
          </p:cNvPr>
          <p:cNvSpPr txBox="1"/>
          <p:nvPr/>
        </p:nvSpPr>
        <p:spPr>
          <a:xfrm>
            <a:off x="6449835" y="4939070"/>
            <a:ext cx="5256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quadrants</a:t>
            </a:r>
            <a:endParaRPr lang="en-GB" sz="1600" dirty="0">
              <a:latin typeface="Helvetica" panose="020B0604020202020204" pitchFamily="2" charset="0"/>
            </a:endParaRPr>
          </a:p>
          <a:p>
            <a:endParaRPr lang="en-GB" sz="1400" dirty="0">
              <a:latin typeface="Helvetica" panose="020B06040202020202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6330F-D917-6FAC-7335-B85753DA3E6D}"/>
              </a:ext>
            </a:extLst>
          </p:cNvPr>
          <p:cNvSpPr txBox="1"/>
          <p:nvPr/>
        </p:nvSpPr>
        <p:spPr>
          <a:xfrm>
            <a:off x="943593" y="6371837"/>
            <a:ext cx="3895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effectLst/>
                <a:latin typeface="IBM Plex Sans" panose="020B0503050203000203" pitchFamily="34" charset="0"/>
              </a:rPr>
              <a:t>AUSNZ WELI: Herrmann Whole Brain Thinking Model</a:t>
            </a:r>
          </a:p>
        </p:txBody>
      </p:sp>
    </p:spTree>
    <p:extLst>
      <p:ext uri="{BB962C8B-B14F-4D97-AF65-F5344CB8AC3E}">
        <p14:creationId xmlns:p14="http://schemas.microsoft.com/office/powerpoint/2010/main" val="420793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81693192-97AE-741E-8636-8F6631F62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85" y="0"/>
            <a:ext cx="70076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0C3A4-2FC8-AB4D-F9D8-1D24427F21F1}"/>
              </a:ext>
            </a:extLst>
          </p:cNvPr>
          <p:cNvSpPr txBox="1"/>
          <p:nvPr/>
        </p:nvSpPr>
        <p:spPr>
          <a:xfrm>
            <a:off x="393752" y="422581"/>
            <a:ext cx="2335801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4000" b="1" i="0" u="none" strike="noStrike" dirty="0">
                <a:solidFill>
                  <a:srgbClr val="CBABDA"/>
                </a:solidFill>
                <a:effectLst/>
                <a:latin typeface="Helvetica" panose="020B0604020202020204" pitchFamily="2" charset="0"/>
              </a:rPr>
              <a:t>The </a:t>
            </a:r>
            <a:r>
              <a:rPr lang="en-AU" sz="4000" b="1" i="0" u="none" strike="noStrike" dirty="0">
                <a:solidFill>
                  <a:srgbClr val="59266E"/>
                </a:solidFill>
                <a:effectLst/>
                <a:latin typeface="Helvetica" panose="020B0604020202020204" pitchFamily="2" charset="0"/>
              </a:rPr>
              <a:t>Model</a:t>
            </a:r>
          </a:p>
          <a:p>
            <a:endParaRPr lang="en-AU" sz="4000" b="1" dirty="0">
              <a:solidFill>
                <a:srgbClr val="59266E"/>
              </a:solidFill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0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81693192-97AE-741E-8636-8F6631F62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85" y="0"/>
            <a:ext cx="700762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650F8E-D5C9-ED8D-353B-BB22EB541E85}"/>
              </a:ext>
            </a:extLst>
          </p:cNvPr>
          <p:cNvSpPr txBox="1"/>
          <p:nvPr/>
        </p:nvSpPr>
        <p:spPr>
          <a:xfrm>
            <a:off x="293348" y="332656"/>
            <a:ext cx="2464649" cy="230832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Analysis</a:t>
            </a:r>
          </a:p>
          <a:p>
            <a:r>
              <a:rPr lang="en-AU" dirty="0">
                <a:solidFill>
                  <a:schemeClr val="tx1"/>
                </a:solidFill>
              </a:rPr>
              <a:t>Quantifies</a:t>
            </a:r>
          </a:p>
          <a:p>
            <a:r>
              <a:rPr lang="en-AU" dirty="0">
                <a:solidFill>
                  <a:schemeClr val="tx1"/>
                </a:solidFill>
              </a:rPr>
              <a:t>Is logical</a:t>
            </a:r>
          </a:p>
          <a:p>
            <a:r>
              <a:rPr lang="en-AU" dirty="0">
                <a:solidFill>
                  <a:schemeClr val="tx1"/>
                </a:solidFill>
              </a:rPr>
              <a:t>Is critical</a:t>
            </a:r>
          </a:p>
          <a:p>
            <a:r>
              <a:rPr lang="en-AU" dirty="0">
                <a:solidFill>
                  <a:schemeClr val="tx1"/>
                </a:solidFill>
              </a:rPr>
              <a:t>Is realistic</a:t>
            </a:r>
          </a:p>
          <a:p>
            <a:r>
              <a:rPr lang="en-AU" dirty="0">
                <a:solidFill>
                  <a:schemeClr val="tx1"/>
                </a:solidFill>
              </a:rPr>
              <a:t>Likes numbers</a:t>
            </a:r>
          </a:p>
          <a:p>
            <a:r>
              <a:rPr lang="en-AU" dirty="0">
                <a:solidFill>
                  <a:schemeClr val="tx1"/>
                </a:solidFill>
              </a:rPr>
              <a:t>Knows about money</a:t>
            </a:r>
          </a:p>
          <a:p>
            <a:r>
              <a:rPr lang="en-AU" dirty="0">
                <a:solidFill>
                  <a:schemeClr val="tx1"/>
                </a:solidFill>
              </a:rPr>
              <a:t>Knows how things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BF65D-FE44-105D-85A9-1E214F431E5B}"/>
              </a:ext>
            </a:extLst>
          </p:cNvPr>
          <p:cNvSpPr txBox="1"/>
          <p:nvPr/>
        </p:nvSpPr>
        <p:spPr>
          <a:xfrm>
            <a:off x="3050275" y="3247746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86AE8-0AB5-55FD-3C4D-9BB9A67B2D72}"/>
              </a:ext>
            </a:extLst>
          </p:cNvPr>
          <p:cNvSpPr txBox="1"/>
          <p:nvPr/>
        </p:nvSpPr>
        <p:spPr>
          <a:xfrm>
            <a:off x="9599814" y="332656"/>
            <a:ext cx="2459136" cy="23083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Infers</a:t>
            </a:r>
          </a:p>
          <a:p>
            <a:r>
              <a:rPr lang="en-AU" dirty="0">
                <a:solidFill>
                  <a:schemeClr val="tx1"/>
                </a:solidFill>
              </a:rPr>
              <a:t>Imagines</a:t>
            </a:r>
          </a:p>
          <a:p>
            <a:r>
              <a:rPr lang="en-AU" dirty="0">
                <a:solidFill>
                  <a:schemeClr val="tx1"/>
                </a:solidFill>
              </a:rPr>
              <a:t>Speculates</a:t>
            </a:r>
          </a:p>
          <a:p>
            <a:r>
              <a:rPr lang="en-AU" dirty="0">
                <a:solidFill>
                  <a:schemeClr val="tx1"/>
                </a:solidFill>
              </a:rPr>
              <a:t>Takes risks</a:t>
            </a:r>
          </a:p>
          <a:p>
            <a:r>
              <a:rPr lang="en-AU" dirty="0">
                <a:solidFill>
                  <a:schemeClr val="tx1"/>
                </a:solidFill>
              </a:rPr>
              <a:t>Is impetuous</a:t>
            </a:r>
          </a:p>
          <a:p>
            <a:r>
              <a:rPr lang="en-AU" dirty="0">
                <a:solidFill>
                  <a:schemeClr val="tx1"/>
                </a:solidFill>
              </a:rPr>
              <a:t>Breaks rules</a:t>
            </a:r>
          </a:p>
          <a:p>
            <a:r>
              <a:rPr lang="en-AU" dirty="0">
                <a:solidFill>
                  <a:schemeClr val="tx1"/>
                </a:solidFill>
              </a:rPr>
              <a:t>Likes surprises</a:t>
            </a:r>
          </a:p>
          <a:p>
            <a:r>
              <a:rPr lang="en-AU" dirty="0">
                <a:solidFill>
                  <a:schemeClr val="tx1"/>
                </a:solidFill>
              </a:rPr>
              <a:t>Is curious and playful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B3EC2-ABCF-EBC8-8156-FB9D9BA1F0E1}"/>
              </a:ext>
            </a:extLst>
          </p:cNvPr>
          <p:cNvSpPr txBox="1"/>
          <p:nvPr/>
        </p:nvSpPr>
        <p:spPr>
          <a:xfrm>
            <a:off x="293348" y="4293096"/>
            <a:ext cx="2359813" cy="230832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Takes preventive action</a:t>
            </a:r>
          </a:p>
          <a:p>
            <a:r>
              <a:rPr lang="en-AU" dirty="0">
                <a:solidFill>
                  <a:schemeClr val="tx1"/>
                </a:solidFill>
              </a:rPr>
              <a:t>Establishes procedure</a:t>
            </a:r>
          </a:p>
          <a:p>
            <a:r>
              <a:rPr lang="en-AU" dirty="0">
                <a:solidFill>
                  <a:schemeClr val="tx1"/>
                </a:solidFill>
              </a:rPr>
              <a:t>Gets things done</a:t>
            </a:r>
          </a:p>
          <a:p>
            <a:r>
              <a:rPr lang="en-AU" dirty="0">
                <a:solidFill>
                  <a:schemeClr val="tx1"/>
                </a:solidFill>
              </a:rPr>
              <a:t>Is reliable</a:t>
            </a:r>
          </a:p>
          <a:p>
            <a:r>
              <a:rPr lang="en-AU" dirty="0">
                <a:solidFill>
                  <a:schemeClr val="tx1"/>
                </a:solidFill>
              </a:rPr>
              <a:t>Organises</a:t>
            </a:r>
          </a:p>
          <a:p>
            <a:r>
              <a:rPr lang="en-AU" dirty="0">
                <a:solidFill>
                  <a:schemeClr val="tx1"/>
                </a:solidFill>
              </a:rPr>
              <a:t>Is timely</a:t>
            </a:r>
          </a:p>
          <a:p>
            <a:r>
              <a:rPr lang="en-AU" dirty="0">
                <a:solidFill>
                  <a:schemeClr val="tx1"/>
                </a:solidFill>
              </a:rPr>
              <a:t>Is neat</a:t>
            </a:r>
          </a:p>
          <a:p>
            <a:r>
              <a:rPr lang="en-AU" dirty="0">
                <a:solidFill>
                  <a:schemeClr val="tx1"/>
                </a:solidFill>
              </a:rPr>
              <a:t>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00EA3-40FE-0AA2-A686-FA3A9A747C96}"/>
              </a:ext>
            </a:extLst>
          </p:cNvPr>
          <p:cNvSpPr txBox="1"/>
          <p:nvPr/>
        </p:nvSpPr>
        <p:spPr>
          <a:xfrm>
            <a:off x="9730672" y="4287147"/>
            <a:ext cx="2328278" cy="23083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Is sensitive to others</a:t>
            </a:r>
          </a:p>
          <a:p>
            <a:r>
              <a:rPr lang="en-AU" dirty="0">
                <a:solidFill>
                  <a:schemeClr val="tx1"/>
                </a:solidFill>
              </a:rPr>
              <a:t>Likes to teach</a:t>
            </a:r>
          </a:p>
          <a:p>
            <a:r>
              <a:rPr lang="en-AU" dirty="0">
                <a:solidFill>
                  <a:schemeClr val="tx1"/>
                </a:solidFill>
              </a:rPr>
              <a:t>Touches a lot</a:t>
            </a:r>
          </a:p>
          <a:p>
            <a:r>
              <a:rPr lang="en-AU" dirty="0">
                <a:solidFill>
                  <a:schemeClr val="tx1"/>
                </a:solidFill>
              </a:rPr>
              <a:t>Is supportive</a:t>
            </a:r>
          </a:p>
          <a:p>
            <a:r>
              <a:rPr lang="en-AU" dirty="0">
                <a:solidFill>
                  <a:schemeClr val="tx1"/>
                </a:solidFill>
              </a:rPr>
              <a:t>Is expressive</a:t>
            </a:r>
          </a:p>
          <a:p>
            <a:r>
              <a:rPr lang="en-AU" dirty="0">
                <a:solidFill>
                  <a:schemeClr val="tx1"/>
                </a:solidFill>
              </a:rPr>
              <a:t>Is emotional</a:t>
            </a:r>
          </a:p>
          <a:p>
            <a:r>
              <a:rPr lang="en-AU" dirty="0">
                <a:solidFill>
                  <a:schemeClr val="tx1"/>
                </a:solidFill>
              </a:rPr>
              <a:t>Talks a lot</a:t>
            </a:r>
          </a:p>
          <a:p>
            <a:r>
              <a:rPr lang="en-AU" dirty="0">
                <a:solidFill>
                  <a:schemeClr val="tx1"/>
                </a:solidFill>
              </a:rPr>
              <a:t>feels</a:t>
            </a:r>
          </a:p>
        </p:txBody>
      </p:sp>
    </p:spTree>
    <p:extLst>
      <p:ext uri="{BB962C8B-B14F-4D97-AF65-F5344CB8AC3E}">
        <p14:creationId xmlns:p14="http://schemas.microsoft.com/office/powerpoint/2010/main" val="159187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1774" y="144777"/>
            <a:ext cx="3813876" cy="338554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/>
              <a:t>ANALYTICAL</a:t>
            </a:r>
            <a:endParaRPr lang="en-AU" sz="1400" b="1" dirty="0"/>
          </a:p>
          <a:p>
            <a:endParaRPr lang="en-AU" sz="1400" dirty="0"/>
          </a:p>
          <a:p>
            <a:r>
              <a:rPr lang="en-AU" sz="1400" dirty="0"/>
              <a:t>Business like</a:t>
            </a:r>
          </a:p>
          <a:p>
            <a:r>
              <a:rPr lang="en-AU" sz="1400" dirty="0"/>
              <a:t>Appropriate fixtures or artwork</a:t>
            </a:r>
          </a:p>
          <a:p>
            <a:r>
              <a:rPr lang="en-AU" sz="1400" dirty="0"/>
              <a:t>Look of efficiency, consistent with industry</a:t>
            </a:r>
          </a:p>
          <a:p>
            <a:endParaRPr lang="en-AU" sz="1400" dirty="0"/>
          </a:p>
          <a:p>
            <a:r>
              <a:rPr lang="en-AU" sz="1400" dirty="0"/>
              <a:t>Sparse, clean desktop</a:t>
            </a:r>
          </a:p>
          <a:p>
            <a:r>
              <a:rPr lang="en-AU" sz="1400" dirty="0"/>
              <a:t>Orderly office</a:t>
            </a:r>
          </a:p>
          <a:p>
            <a:endParaRPr lang="en-AU" sz="1400" dirty="0"/>
          </a:p>
          <a:p>
            <a:r>
              <a:rPr lang="en-AU" sz="1400" dirty="0"/>
              <a:t>Business like, formal or appropriate</a:t>
            </a:r>
          </a:p>
          <a:p>
            <a:endParaRPr lang="en-AU" sz="1400" dirty="0"/>
          </a:p>
          <a:p>
            <a:r>
              <a:rPr lang="en-AU" sz="1400" dirty="0"/>
              <a:t>Little head or body movement</a:t>
            </a:r>
          </a:p>
          <a:p>
            <a:r>
              <a:rPr lang="en-AU" sz="1400" dirty="0"/>
              <a:t>Down to business attitude</a:t>
            </a:r>
          </a:p>
          <a:p>
            <a:endParaRPr lang="en-AU" sz="1400" dirty="0"/>
          </a:p>
          <a:p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45651" y="144777"/>
            <a:ext cx="4024963" cy="338554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/>
              <a:t>	</a:t>
            </a:r>
            <a:r>
              <a:rPr lang="en-AU" b="1" dirty="0"/>
              <a:t>EXPERIMENTAL</a:t>
            </a:r>
          </a:p>
          <a:p>
            <a:endParaRPr lang="en-AU" sz="1400" dirty="0"/>
          </a:p>
          <a:p>
            <a:r>
              <a:rPr lang="en-AU" sz="1400" dirty="0"/>
              <a:t>	Lots of colour,</a:t>
            </a:r>
          </a:p>
          <a:p>
            <a:r>
              <a:rPr lang="en-AU" sz="1400" dirty="0"/>
              <a:t>	Original art &amp; decorative features</a:t>
            </a:r>
          </a:p>
          <a:p>
            <a:r>
              <a:rPr lang="en-AU" sz="1400" dirty="0"/>
              <a:t>	Aesthetically pleasing colour</a:t>
            </a:r>
          </a:p>
          <a:p>
            <a:endParaRPr lang="en-AU" sz="1400" dirty="0"/>
          </a:p>
          <a:p>
            <a:r>
              <a:rPr lang="en-AU" sz="1400" dirty="0"/>
              <a:t>	Cluttered</a:t>
            </a:r>
          </a:p>
          <a:p>
            <a:r>
              <a:rPr lang="en-AU" sz="1400" dirty="0"/>
              <a:t>	Paper piles and toys</a:t>
            </a:r>
          </a:p>
          <a:p>
            <a:endParaRPr lang="en-AU" sz="1400" dirty="0"/>
          </a:p>
          <a:p>
            <a:r>
              <a:rPr lang="en-AU" sz="1400" dirty="0"/>
              <a:t>	Independent, sporty</a:t>
            </a:r>
          </a:p>
          <a:p>
            <a:endParaRPr lang="en-AU" sz="1400" dirty="0"/>
          </a:p>
          <a:p>
            <a:r>
              <a:rPr lang="en-AU" sz="1400" dirty="0"/>
              <a:t>	Could look distracted</a:t>
            </a:r>
          </a:p>
          <a:p>
            <a:r>
              <a:rPr lang="en-AU" sz="1400" dirty="0"/>
              <a:t>	Sketches and doodles</a:t>
            </a:r>
          </a:p>
          <a:p>
            <a:endParaRPr lang="en-AU" sz="1400" dirty="0"/>
          </a:p>
          <a:p>
            <a:r>
              <a:rPr lang="en-AU" sz="140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1774" y="3519204"/>
            <a:ext cx="3813876" cy="31700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dk1"/>
                </a:solidFill>
              </a:rPr>
              <a:t>PRACTICAL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Traditional look and feel</a:t>
            </a:r>
          </a:p>
          <a:p>
            <a:r>
              <a:rPr lang="en-AU" sz="1400" dirty="0">
                <a:solidFill>
                  <a:schemeClr val="tx1"/>
                </a:solidFill>
              </a:rPr>
              <a:t>No impractical or unnecessary items</a:t>
            </a:r>
          </a:p>
          <a:p>
            <a:r>
              <a:rPr lang="en-AU" sz="1400" dirty="0">
                <a:solidFill>
                  <a:schemeClr val="tx1"/>
                </a:solidFill>
              </a:rPr>
              <a:t>Neat and orderly, organised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Sparse, clean desktop</a:t>
            </a:r>
          </a:p>
          <a:p>
            <a:r>
              <a:rPr lang="en-AU" sz="1400" dirty="0">
                <a:solidFill>
                  <a:schemeClr val="tx1"/>
                </a:solidFill>
              </a:rPr>
              <a:t>Orderly office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Traditional, neat, conservative or classic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No extreme facial expressions</a:t>
            </a:r>
          </a:p>
          <a:p>
            <a:r>
              <a:rPr lang="en-AU" sz="1400" dirty="0">
                <a:solidFill>
                  <a:schemeClr val="tx1"/>
                </a:solidFill>
              </a:rPr>
              <a:t>Arms side or folded</a:t>
            </a:r>
          </a:p>
          <a:p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5651" y="3485801"/>
            <a:ext cx="4024963" cy="31700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</a:rPr>
              <a:t>	</a:t>
            </a:r>
          </a:p>
          <a:p>
            <a:r>
              <a:rPr lang="en-AU" sz="1400" b="1" dirty="0">
                <a:solidFill>
                  <a:schemeClr val="tx1"/>
                </a:solidFill>
              </a:rPr>
              <a:t>	</a:t>
            </a:r>
            <a:r>
              <a:rPr lang="en-AU" b="1" dirty="0">
                <a:solidFill>
                  <a:schemeClr val="dk1"/>
                </a:solidFill>
              </a:rPr>
              <a:t>RELATIONAL</a:t>
            </a:r>
          </a:p>
          <a:p>
            <a:r>
              <a:rPr lang="en-AU" sz="1400" dirty="0">
                <a:solidFill>
                  <a:schemeClr val="tx1"/>
                </a:solidFill>
              </a:rPr>
              <a:t>	</a:t>
            </a:r>
          </a:p>
          <a:p>
            <a:r>
              <a:rPr lang="en-AU" sz="1400" dirty="0">
                <a:solidFill>
                  <a:schemeClr val="tx1"/>
                </a:solidFill>
              </a:rPr>
              <a:t>	Friendly, comfortable</a:t>
            </a:r>
          </a:p>
          <a:p>
            <a:r>
              <a:rPr lang="en-AU" sz="1400" dirty="0">
                <a:solidFill>
                  <a:schemeClr val="tx1"/>
                </a:solidFill>
              </a:rPr>
              <a:t>	Photos of employees, people</a:t>
            </a:r>
          </a:p>
          <a:p>
            <a:r>
              <a:rPr lang="en-AU" sz="1400" dirty="0">
                <a:solidFill>
                  <a:schemeClr val="tx1"/>
                </a:solidFill>
              </a:rPr>
              <a:t>	Very inviting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	Filled with personal memorabilia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	Comfortable, loose, informal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	Nods head a lot to acknowledge</a:t>
            </a:r>
          </a:p>
          <a:p>
            <a:r>
              <a:rPr lang="en-AU" sz="1400" dirty="0">
                <a:solidFill>
                  <a:schemeClr val="tx1"/>
                </a:solidFill>
              </a:rPr>
              <a:t>	Lots of eye contact</a:t>
            </a:r>
          </a:p>
          <a:p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3562" y="2919039"/>
            <a:ext cx="1584176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Office</a:t>
            </a:r>
          </a:p>
          <a:p>
            <a:r>
              <a:rPr lang="en-AU" dirty="0"/>
              <a:t>Work space</a:t>
            </a:r>
          </a:p>
          <a:p>
            <a:r>
              <a:rPr lang="en-AU" dirty="0"/>
              <a:t>Attire</a:t>
            </a:r>
          </a:p>
          <a:p>
            <a:r>
              <a:rPr lang="en-AU" dirty="0"/>
              <a:t>Body language</a:t>
            </a:r>
          </a:p>
        </p:txBody>
      </p:sp>
    </p:spTree>
    <p:extLst>
      <p:ext uri="{BB962C8B-B14F-4D97-AF65-F5344CB8AC3E}">
        <p14:creationId xmlns:p14="http://schemas.microsoft.com/office/powerpoint/2010/main" val="275093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41FB4653F444B847018E2B5B179D2" ma:contentTypeVersion="11" ma:contentTypeDescription="Create a new document." ma:contentTypeScope="" ma:versionID="a40413469709696946c24ff8782451c9">
  <xsd:schema xmlns:xsd="http://www.w3.org/2001/XMLSchema" xmlns:xs="http://www.w3.org/2001/XMLSchema" xmlns:p="http://schemas.microsoft.com/office/2006/metadata/properties" xmlns:ns2="33446727-8743-46b2-8989-636064bf8fde" xmlns:ns3="2b5e1aa5-5b92-4929-97ef-60824d14f5f3" targetNamespace="http://schemas.microsoft.com/office/2006/metadata/properties" ma:root="true" ma:fieldsID="df23bbb02f0824374c79d90fed422958" ns2:_="" ns3:_="">
    <xsd:import namespace="33446727-8743-46b2-8989-636064bf8fde"/>
    <xsd:import namespace="2b5e1aa5-5b92-4929-97ef-60824d14f5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46727-8743-46b2-8989-636064bf8f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2e00220-b88e-47a4-a740-61b70fa703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1aa5-5b92-4929-97ef-60824d14f5f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be6ab2-10f1-4a67-b2ea-bbf265878148}" ma:internalName="TaxCatchAll" ma:showField="CatchAllData" ma:web="2b5e1aa5-5b92-4929-97ef-60824d14f5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00B87-333E-45D7-94D6-6FCEEAB17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170A8-06EF-4900-867E-E67D71B46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446727-8743-46b2-8989-636064bf8fde"/>
    <ds:schemaRef ds:uri="2b5e1aa5-5b92-4929-97ef-60824d14f5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1476</Words>
  <Application>Microsoft Office PowerPoint</Application>
  <PresentationFormat>Widescreen</PresentationFormat>
  <Paragraphs>362</Paragraphs>
  <Slides>18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Helvetica</vt:lpstr>
      <vt:lpstr>IBM Plex Sans</vt:lpstr>
      <vt:lpstr>Mistral</vt:lpstr>
      <vt:lpstr>Times New Roman</vt:lpstr>
      <vt:lpstr>Office Theme</vt:lpstr>
      <vt:lpstr>Herrmann  Whole Brain Thinking 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Yan</dc:creator>
  <cp:lastModifiedBy>Beverly Hughes</cp:lastModifiedBy>
  <cp:revision>68</cp:revision>
  <dcterms:created xsi:type="dcterms:W3CDTF">2022-10-03T23:14:16Z</dcterms:created>
  <dcterms:modified xsi:type="dcterms:W3CDTF">2026-03-17T22:13:08Z</dcterms:modified>
</cp:coreProperties>
</file>